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4.xml" ContentType="application/vnd.openxmlformats-officedocument.presentationml.notesSl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5.xml" ContentType="application/vnd.openxmlformats-officedocument.presentationml.notesSl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notesSlides/notesSlide8.xml" ContentType="application/vnd.openxmlformats-officedocument.presentationml.notesSl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notesSlides/notesSlide9.xml" ContentType="application/vnd.openxmlformats-officedocument.presentationml.notesSl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notesSlides/notesSlide10.xml" ContentType="application/vnd.openxmlformats-officedocument.presentationml.notesSl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notesSlides/notesSlide11.xml" ContentType="application/vnd.openxmlformats-officedocument.presentationml.notesSl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notesSlides/notesSlide12.xml" ContentType="application/vnd.openxmlformats-officedocument.presentationml.notesSlid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notesSlides/notesSlide13.xml" ContentType="application/vnd.openxmlformats-officedocument.presentationml.notesSlid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notesSlides/notesSlide14.xml" ContentType="application/vnd.openxmlformats-officedocument.presentationml.notesSlid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charts/chart62.xml" ContentType="application/vnd.openxmlformats-officedocument.drawingml.chart+xml"/>
  <Override PartName="/ppt/charts/style62.xml" ContentType="application/vnd.ms-office.chartstyle+xml"/>
  <Override PartName="/ppt/charts/colors62.xml" ContentType="application/vnd.ms-office.chartcolorstyle+xml"/>
  <Override PartName="/ppt/charts/chart63.xml" ContentType="application/vnd.openxmlformats-officedocument.drawingml.chart+xml"/>
  <Override PartName="/ppt/charts/style63.xml" ContentType="application/vnd.ms-office.chartstyle+xml"/>
  <Override PartName="/ppt/charts/colors63.xml" ContentType="application/vnd.ms-office.chartcolorstyle+xml"/>
  <Override PartName="/ppt/charts/chart64.xml" ContentType="application/vnd.openxmlformats-officedocument.drawingml.chart+xml"/>
  <Override PartName="/ppt/charts/style64.xml" ContentType="application/vnd.ms-office.chartstyle+xml"/>
  <Override PartName="/ppt/charts/colors64.xml" ContentType="application/vnd.ms-office.chartcolorstyle+xml"/>
  <Override PartName="/ppt/charts/chart65.xml" ContentType="application/vnd.openxmlformats-officedocument.drawingml.chart+xml"/>
  <Override PartName="/ppt/charts/style65.xml" ContentType="application/vnd.ms-office.chartstyle+xml"/>
  <Override PartName="/ppt/charts/colors65.xml" ContentType="application/vnd.ms-office.chartcolorstyle+xml"/>
  <Override PartName="/ppt/drawings/drawing1.xml" ContentType="application/vnd.openxmlformats-officedocument.drawingml.chartshapes+xml"/>
  <Override PartName="/ppt/notesSlides/notesSlide15.xml" ContentType="application/vnd.openxmlformats-officedocument.presentationml.notesSlide+xml"/>
  <Override PartName="/ppt/charts/chart66.xml" ContentType="application/vnd.openxmlformats-officedocument.drawingml.chart+xml"/>
  <Override PartName="/ppt/charts/style66.xml" ContentType="application/vnd.ms-office.chartstyle+xml"/>
  <Override PartName="/ppt/charts/colors66.xml" ContentType="application/vnd.ms-office.chartcolorstyle+xml"/>
  <Override PartName="/ppt/charts/chart67.xml" ContentType="application/vnd.openxmlformats-officedocument.drawingml.chart+xml"/>
  <Override PartName="/ppt/charts/style67.xml" ContentType="application/vnd.ms-office.chartstyle+xml"/>
  <Override PartName="/ppt/charts/colors67.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76" r:id="rId1"/>
  </p:sldMasterIdLst>
  <p:notesMasterIdLst>
    <p:notesMasterId r:id="rId76"/>
  </p:notesMasterIdLst>
  <p:handoutMasterIdLst>
    <p:handoutMasterId r:id="rId77"/>
  </p:handoutMasterIdLst>
  <p:sldIdLst>
    <p:sldId id="256" r:id="rId2"/>
    <p:sldId id="1568" r:id="rId3"/>
    <p:sldId id="1569" r:id="rId4"/>
    <p:sldId id="1570" r:id="rId5"/>
    <p:sldId id="1585" r:id="rId6"/>
    <p:sldId id="1571" r:id="rId7"/>
    <p:sldId id="1574" r:id="rId8"/>
    <p:sldId id="1532" r:id="rId9"/>
    <p:sldId id="1576" r:id="rId10"/>
    <p:sldId id="1533" r:id="rId11"/>
    <p:sldId id="257" r:id="rId12"/>
    <p:sldId id="258" r:id="rId13"/>
    <p:sldId id="259" r:id="rId14"/>
    <p:sldId id="260" r:id="rId15"/>
    <p:sldId id="261" r:id="rId16"/>
    <p:sldId id="262" r:id="rId17"/>
    <p:sldId id="263" r:id="rId18"/>
    <p:sldId id="264" r:id="rId19"/>
    <p:sldId id="265" r:id="rId20"/>
    <p:sldId id="266" r:id="rId21"/>
    <p:sldId id="1579" r:id="rId22"/>
    <p:sldId id="1581" r:id="rId23"/>
    <p:sldId id="1578" r:id="rId24"/>
    <p:sldId id="1580" r:id="rId25"/>
    <p:sldId id="1584" r:id="rId26"/>
    <p:sldId id="1582" r:id="rId27"/>
    <p:sldId id="1596" r:id="rId28"/>
    <p:sldId id="1590" r:id="rId29"/>
    <p:sldId id="1591" r:id="rId30"/>
    <p:sldId id="1592" r:id="rId31"/>
    <p:sldId id="1594" r:id="rId32"/>
    <p:sldId id="1595" r:id="rId33"/>
    <p:sldId id="1597" r:id="rId34"/>
    <p:sldId id="1598" r:id="rId35"/>
    <p:sldId id="1599" r:id="rId36"/>
    <p:sldId id="1600" r:id="rId37"/>
    <p:sldId id="1564" r:id="rId38"/>
    <p:sldId id="1547" r:id="rId39"/>
    <p:sldId id="1548" r:id="rId40"/>
    <p:sldId id="1565" r:id="rId41"/>
    <p:sldId id="1552" r:id="rId42"/>
    <p:sldId id="1553" r:id="rId43"/>
    <p:sldId id="1549" r:id="rId44"/>
    <p:sldId id="1550" r:id="rId45"/>
    <p:sldId id="1555" r:id="rId46"/>
    <p:sldId id="1556" r:id="rId47"/>
    <p:sldId id="1560" r:id="rId48"/>
    <p:sldId id="1601" r:id="rId49"/>
    <p:sldId id="1602" r:id="rId50"/>
    <p:sldId id="1606" r:id="rId51"/>
    <p:sldId id="1603" r:id="rId52"/>
    <p:sldId id="1604" r:id="rId53"/>
    <p:sldId id="1605" r:id="rId54"/>
    <p:sldId id="1607" r:id="rId55"/>
    <p:sldId id="1608" r:id="rId56"/>
    <p:sldId id="1609" r:id="rId57"/>
    <p:sldId id="1610" r:id="rId58"/>
    <p:sldId id="1611" r:id="rId59"/>
    <p:sldId id="1612" r:id="rId60"/>
    <p:sldId id="1614" r:id="rId61"/>
    <p:sldId id="1615" r:id="rId62"/>
    <p:sldId id="1616" r:id="rId63"/>
    <p:sldId id="1617" r:id="rId64"/>
    <p:sldId id="1613" r:id="rId65"/>
    <p:sldId id="1618" r:id="rId66"/>
    <p:sldId id="1619" r:id="rId67"/>
    <p:sldId id="1566" r:id="rId68"/>
    <p:sldId id="1567" r:id="rId69"/>
    <p:sldId id="1572" r:id="rId70"/>
    <p:sldId id="1620" r:id="rId71"/>
    <p:sldId id="1573" r:id="rId72"/>
    <p:sldId id="1587" r:id="rId73"/>
    <p:sldId id="1588" r:id="rId74"/>
    <p:sldId id="1621" r:id="rId75"/>
  </p:sldIdLst>
  <p:sldSz cx="12192000" cy="6858000"/>
  <p:notesSz cx="6858000" cy="9144000"/>
  <p:embeddedFontLst>
    <p:embeddedFont>
      <p:font typeface="Calibri" panose="020F0502020204030204" pitchFamily="34" charset="0"/>
      <p:regular r:id="rId78"/>
      <p:bold r:id="rId79"/>
      <p:italic r:id="rId80"/>
      <p:boldItalic r:id="rId81"/>
    </p:embeddedFont>
  </p:embeddedFontLst>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3" pos="7680" userDrawn="1">
          <p15:clr>
            <a:srgbClr val="A4A3A4"/>
          </p15:clr>
        </p15:guide>
        <p15:guide id="4" pos="816" userDrawn="1">
          <p15:clr>
            <a:srgbClr val="A4A3A4"/>
          </p15:clr>
        </p15:guide>
        <p15:guide id="5" pos="6864" userDrawn="1">
          <p15:clr>
            <a:srgbClr val="A4A3A4"/>
          </p15:clr>
        </p15:guide>
        <p15:guide id="6" orient="horz" pos="1117" userDrawn="1">
          <p15:clr>
            <a:srgbClr val="A4A3A4"/>
          </p15:clr>
        </p15:guide>
        <p15:guide id="7" orient="horz" pos="404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56BD"/>
    <a:srgbClr val="AFD3FF"/>
    <a:srgbClr val="D9D9D9"/>
    <a:srgbClr val="CCCCCC"/>
    <a:srgbClr val="F8F8F8"/>
    <a:srgbClr val="BBBBBB"/>
    <a:srgbClr val="145194"/>
    <a:srgbClr val="C3121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59" autoAdjust="0"/>
    <p:restoredTop sz="86236" autoAdjust="0"/>
  </p:normalViewPr>
  <p:slideViewPr>
    <p:cSldViewPr snapToObjects="1">
      <p:cViewPr varScale="1">
        <p:scale>
          <a:sx n="98" d="100"/>
          <a:sy n="98" d="100"/>
        </p:scale>
        <p:origin x="208" y="360"/>
      </p:cViewPr>
      <p:guideLst>
        <p:guide pos="7680"/>
        <p:guide pos="816"/>
        <p:guide pos="6864"/>
        <p:guide orient="horz" pos="1117"/>
        <p:guide orient="horz" pos="4042"/>
      </p:guideLst>
    </p:cSldViewPr>
  </p:slideViewPr>
  <p:outlineViewPr>
    <p:cViewPr>
      <p:scale>
        <a:sx n="33" d="100"/>
        <a:sy n="33" d="100"/>
      </p:scale>
      <p:origin x="0" y="-1344"/>
    </p:cViewPr>
  </p:outlineViewPr>
  <p:notesTextViewPr>
    <p:cViewPr>
      <p:scale>
        <a:sx n="1" d="1"/>
        <a:sy n="1" d="1"/>
      </p:scale>
      <p:origin x="0" y="0"/>
    </p:cViewPr>
  </p:notesTextViewPr>
  <p:sorterViewPr>
    <p:cViewPr varScale="1">
      <p:scale>
        <a:sx n="1" d="1"/>
        <a:sy n="1" d="1"/>
      </p:scale>
      <p:origin x="0" y="0"/>
    </p:cViewPr>
  </p:sorterViewPr>
  <p:notesViewPr>
    <p:cSldViewPr snapToObjects="1">
      <p:cViewPr varScale="1">
        <p:scale>
          <a:sx n="99" d="100"/>
          <a:sy n="99" d="100"/>
        </p:scale>
        <p:origin x="427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3.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54.xml"/><Relationship Id="rId1" Type="http://schemas.microsoft.com/office/2011/relationships/chartStyle" Target="style54.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55.xml"/><Relationship Id="rId1" Type="http://schemas.microsoft.com/office/2011/relationships/chartStyle" Target="style55.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56.xml"/><Relationship Id="rId1" Type="http://schemas.microsoft.com/office/2011/relationships/chartStyle" Target="style56.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7.xml"/><Relationship Id="rId1" Type="http://schemas.microsoft.com/office/2011/relationships/chartStyle" Target="style57.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8.xml"/><Relationship Id="rId1" Type="http://schemas.microsoft.com/office/2011/relationships/chartStyle" Target="style58.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9.xml"/><Relationship Id="rId1" Type="http://schemas.microsoft.com/office/2011/relationships/chartStyle" Target="style59.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60.xml"/><Relationship Id="rId1" Type="http://schemas.microsoft.com/office/2011/relationships/chartStyle" Target="style60.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61.xml"/><Relationship Id="rId1" Type="http://schemas.microsoft.com/office/2011/relationships/chartStyle" Target="style61.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62.xml"/><Relationship Id="rId1" Type="http://schemas.microsoft.com/office/2011/relationships/chartStyle" Target="style62.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63.xml"/><Relationship Id="rId1" Type="http://schemas.microsoft.com/office/2011/relationships/chartStyle" Target="style63.xml"/></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64.xml"/><Relationship Id="rId1" Type="http://schemas.microsoft.com/office/2011/relationships/chartStyle" Target="style64.xml"/></Relationships>
</file>

<file path=ppt/charts/_rels/chart65.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65.xml"/><Relationship Id="rId1" Type="http://schemas.microsoft.com/office/2011/relationships/chartStyle" Target="style65.xml"/><Relationship Id="rId4" Type="http://schemas.openxmlformats.org/officeDocument/2006/relationships/chartUserShapes" Target="../drawings/drawing1.xml"/></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Worksheet63.xlsx"/><Relationship Id="rId2" Type="http://schemas.microsoft.com/office/2011/relationships/chartColorStyle" Target="colors66.xml"/><Relationship Id="rId1" Type="http://schemas.microsoft.com/office/2011/relationships/chartStyle" Target="style66.xml"/></Relationships>
</file>

<file path=ppt/charts/_rels/chart67.xml.rels><?xml version="1.0" encoding="UTF-8" standalone="yes"?>
<Relationships xmlns="http://schemas.openxmlformats.org/package/2006/relationships"><Relationship Id="rId3" Type="http://schemas.openxmlformats.org/officeDocument/2006/relationships/package" Target="../embeddings/Microsoft_Excel_Worksheet64.xlsx"/><Relationship Id="rId2" Type="http://schemas.microsoft.com/office/2011/relationships/chartColorStyle" Target="colors67.xml"/><Relationship Id="rId1" Type="http://schemas.microsoft.com/office/2011/relationships/chartStyle" Target="style67.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Year_Qtr</c:v>
                </c:pt>
              </c:strCache>
            </c:strRef>
          </c:tx>
          <c:spPr>
            <a:solidFill>
              <a:schemeClr val="accent1"/>
            </a:solidFill>
            <a:ln>
              <a:noFill/>
            </a:ln>
            <a:effectLst/>
          </c:spPr>
          <c:invertIfNegative val="0"/>
          <c:cat>
            <c:strRef>
              <c:f>Sheet1!$A$2:$A$31</c:f>
              <c:strCache>
                <c:ptCount val="30"/>
                <c:pt idx="0">
                  <c:v>Jimmy Cornish</c:v>
                </c:pt>
                <c:pt idx="1">
                  <c:v>Samara Alexander</c:v>
                </c:pt>
                <c:pt idx="2">
                  <c:v>Samara Alexander</c:v>
                </c:pt>
                <c:pt idx="3">
                  <c:v>Rian Read</c:v>
                </c:pt>
                <c:pt idx="4">
                  <c:v>Jamaal Jarvis</c:v>
                </c:pt>
                <c:pt idx="5">
                  <c:v>Ellie-Rose Wharton</c:v>
                </c:pt>
                <c:pt idx="6">
                  <c:v>Anne Ellwood</c:v>
                </c:pt>
                <c:pt idx="7">
                  <c:v>Ralph Pitts</c:v>
                </c:pt>
                <c:pt idx="8">
                  <c:v>Iona Bellamy</c:v>
                </c:pt>
                <c:pt idx="9">
                  <c:v>Ira Schmidt</c:v>
                </c:pt>
                <c:pt idx="10">
                  <c:v>Kris Ochoa</c:v>
                </c:pt>
                <c:pt idx="11">
                  <c:v>Becky Hatfield</c:v>
                </c:pt>
                <c:pt idx="12">
                  <c:v>Komal King</c:v>
                </c:pt>
                <c:pt idx="13">
                  <c:v>Mihai Wall</c:v>
                </c:pt>
                <c:pt idx="14">
                  <c:v>Yolanda Ortiz</c:v>
                </c:pt>
                <c:pt idx="15">
                  <c:v>Jamaal Jarvis</c:v>
                </c:pt>
                <c:pt idx="16">
                  <c:v>Johan North</c:v>
                </c:pt>
                <c:pt idx="17">
                  <c:v>Ellie-Rose Wharton</c:v>
                </c:pt>
                <c:pt idx="18">
                  <c:v>Becky Hatfield</c:v>
                </c:pt>
                <c:pt idx="19">
                  <c:v>Nikhil Salinas</c:v>
                </c:pt>
                <c:pt idx="20">
                  <c:v>Ellie-Rose Wharton</c:v>
                </c:pt>
                <c:pt idx="21">
                  <c:v>Ira Schmidt</c:v>
                </c:pt>
                <c:pt idx="22">
                  <c:v>Mahnoor Osborn</c:v>
                </c:pt>
                <c:pt idx="23">
                  <c:v>Myra Gilliam</c:v>
                </c:pt>
                <c:pt idx="24">
                  <c:v>Johan North</c:v>
                </c:pt>
                <c:pt idx="25">
                  <c:v>Rian Read</c:v>
                </c:pt>
                <c:pt idx="26">
                  <c:v>Ellie-Rose Wharton</c:v>
                </c:pt>
                <c:pt idx="27">
                  <c:v>Jimmy Cornish</c:v>
                </c:pt>
                <c:pt idx="28">
                  <c:v>Shayan Gonzales</c:v>
                </c:pt>
                <c:pt idx="29">
                  <c:v>Ellie-Rose Wharton</c:v>
                </c:pt>
              </c:strCache>
            </c:strRef>
          </c:cat>
          <c:val>
            <c:numRef>
              <c:f>Sheet1!$B$2:$B$31</c:f>
              <c:numCache>
                <c:formatCode>General</c:formatCode>
                <c:ptCount val="3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numCache>
            </c:numRef>
          </c:val>
          <c:extLst>
            <c:ext xmlns:c16="http://schemas.microsoft.com/office/drawing/2014/chart" uri="{C3380CC4-5D6E-409C-BE32-E72D297353CC}">
              <c16:uniqueId val="{00000000-46F2-EF40-903B-2E510CA1F015}"/>
            </c:ext>
          </c:extLst>
        </c:ser>
        <c:ser>
          <c:idx val="1"/>
          <c:order val="1"/>
          <c:tx>
            <c:strRef>
              <c:f>Sheet1!$C$1</c:f>
              <c:strCache>
                <c:ptCount val="1"/>
                <c:pt idx="0">
                  <c:v>Sales</c:v>
                </c:pt>
              </c:strCache>
            </c:strRef>
          </c:tx>
          <c:spPr>
            <a:solidFill>
              <a:schemeClr val="accent2"/>
            </a:solidFill>
            <a:ln>
              <a:noFill/>
            </a:ln>
            <a:effectLst/>
          </c:spPr>
          <c:invertIfNegative val="0"/>
          <c:cat>
            <c:strRef>
              <c:f>Sheet1!$A$2:$A$31</c:f>
              <c:strCache>
                <c:ptCount val="30"/>
                <c:pt idx="0">
                  <c:v>Jimmy Cornish</c:v>
                </c:pt>
                <c:pt idx="1">
                  <c:v>Samara Alexander</c:v>
                </c:pt>
                <c:pt idx="2">
                  <c:v>Samara Alexander</c:v>
                </c:pt>
                <c:pt idx="3">
                  <c:v>Rian Read</c:v>
                </c:pt>
                <c:pt idx="4">
                  <c:v>Jamaal Jarvis</c:v>
                </c:pt>
                <c:pt idx="5">
                  <c:v>Ellie-Rose Wharton</c:v>
                </c:pt>
                <c:pt idx="6">
                  <c:v>Anne Ellwood</c:v>
                </c:pt>
                <c:pt idx="7">
                  <c:v>Ralph Pitts</c:v>
                </c:pt>
                <c:pt idx="8">
                  <c:v>Iona Bellamy</c:v>
                </c:pt>
                <c:pt idx="9">
                  <c:v>Ira Schmidt</c:v>
                </c:pt>
                <c:pt idx="10">
                  <c:v>Kris Ochoa</c:v>
                </c:pt>
                <c:pt idx="11">
                  <c:v>Becky Hatfield</c:v>
                </c:pt>
                <c:pt idx="12">
                  <c:v>Komal King</c:v>
                </c:pt>
                <c:pt idx="13">
                  <c:v>Mihai Wall</c:v>
                </c:pt>
                <c:pt idx="14">
                  <c:v>Yolanda Ortiz</c:v>
                </c:pt>
                <c:pt idx="15">
                  <c:v>Jamaal Jarvis</c:v>
                </c:pt>
                <c:pt idx="16">
                  <c:v>Johan North</c:v>
                </c:pt>
                <c:pt idx="17">
                  <c:v>Ellie-Rose Wharton</c:v>
                </c:pt>
                <c:pt idx="18">
                  <c:v>Becky Hatfield</c:v>
                </c:pt>
                <c:pt idx="19">
                  <c:v>Nikhil Salinas</c:v>
                </c:pt>
                <c:pt idx="20">
                  <c:v>Ellie-Rose Wharton</c:v>
                </c:pt>
                <c:pt idx="21">
                  <c:v>Ira Schmidt</c:v>
                </c:pt>
                <c:pt idx="22">
                  <c:v>Mahnoor Osborn</c:v>
                </c:pt>
                <c:pt idx="23">
                  <c:v>Myra Gilliam</c:v>
                </c:pt>
                <c:pt idx="24">
                  <c:v>Johan North</c:v>
                </c:pt>
                <c:pt idx="25">
                  <c:v>Rian Read</c:v>
                </c:pt>
                <c:pt idx="26">
                  <c:v>Ellie-Rose Wharton</c:v>
                </c:pt>
                <c:pt idx="27">
                  <c:v>Jimmy Cornish</c:v>
                </c:pt>
                <c:pt idx="28">
                  <c:v>Shayan Gonzales</c:v>
                </c:pt>
                <c:pt idx="29">
                  <c:v>Ellie-Rose Wharton</c:v>
                </c:pt>
              </c:strCache>
            </c:strRef>
          </c:cat>
          <c:val>
            <c:numRef>
              <c:f>Sheet1!$C$2:$C$31</c:f>
              <c:numCache>
                <c:formatCode>General</c:formatCode>
                <c:ptCount val="30"/>
                <c:pt idx="0">
                  <c:v>46500</c:v>
                </c:pt>
                <c:pt idx="1">
                  <c:v>31000</c:v>
                </c:pt>
                <c:pt idx="2">
                  <c:v>39000</c:v>
                </c:pt>
                <c:pt idx="3">
                  <c:v>46000</c:v>
                </c:pt>
                <c:pt idx="4">
                  <c:v>45000</c:v>
                </c:pt>
                <c:pt idx="5">
                  <c:v>42500</c:v>
                </c:pt>
                <c:pt idx="6">
                  <c:v>36500</c:v>
                </c:pt>
                <c:pt idx="7">
                  <c:v>41500</c:v>
                </c:pt>
                <c:pt idx="8">
                  <c:v>25000</c:v>
                </c:pt>
                <c:pt idx="9">
                  <c:v>34500</c:v>
                </c:pt>
                <c:pt idx="10">
                  <c:v>32000</c:v>
                </c:pt>
                <c:pt idx="11">
                  <c:v>40500</c:v>
                </c:pt>
                <c:pt idx="12">
                  <c:v>27000</c:v>
                </c:pt>
                <c:pt idx="13">
                  <c:v>27000</c:v>
                </c:pt>
                <c:pt idx="14">
                  <c:v>29500</c:v>
                </c:pt>
                <c:pt idx="15">
                  <c:v>37500</c:v>
                </c:pt>
                <c:pt idx="16">
                  <c:v>35500</c:v>
                </c:pt>
                <c:pt idx="17">
                  <c:v>169500</c:v>
                </c:pt>
                <c:pt idx="18">
                  <c:v>40000</c:v>
                </c:pt>
                <c:pt idx="19">
                  <c:v>34000</c:v>
                </c:pt>
                <c:pt idx="20">
                  <c:v>45500</c:v>
                </c:pt>
                <c:pt idx="21">
                  <c:v>58800</c:v>
                </c:pt>
                <c:pt idx="22">
                  <c:v>31000</c:v>
                </c:pt>
                <c:pt idx="23">
                  <c:v>35000</c:v>
                </c:pt>
                <c:pt idx="24">
                  <c:v>47500</c:v>
                </c:pt>
                <c:pt idx="25">
                  <c:v>38750</c:v>
                </c:pt>
                <c:pt idx="26">
                  <c:v>41000</c:v>
                </c:pt>
                <c:pt idx="27">
                  <c:v>26500</c:v>
                </c:pt>
                <c:pt idx="28">
                  <c:v>28500</c:v>
                </c:pt>
                <c:pt idx="29">
                  <c:v>109500</c:v>
                </c:pt>
              </c:numCache>
            </c:numRef>
          </c:val>
          <c:extLst>
            <c:ext xmlns:c16="http://schemas.microsoft.com/office/drawing/2014/chart" uri="{C3380CC4-5D6E-409C-BE32-E72D297353CC}">
              <c16:uniqueId val="{00000004-46F2-EF40-903B-2E510CA1F015}"/>
            </c:ext>
          </c:extLst>
        </c:ser>
        <c:dLbls>
          <c:showLegendKey val="0"/>
          <c:showVal val="0"/>
          <c:showCatName val="0"/>
          <c:showSerName val="0"/>
          <c:showPercent val="0"/>
          <c:showBubbleSize val="0"/>
        </c:dLbls>
        <c:gapWidth val="219"/>
        <c:overlap val="-27"/>
        <c:axId val="592163679"/>
        <c:axId val="592055279"/>
      </c:barChart>
      <c:catAx>
        <c:axId val="5921636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92055279"/>
        <c:crosses val="autoZero"/>
        <c:auto val="1"/>
        <c:lblAlgn val="ctr"/>
        <c:lblOffset val="100"/>
        <c:noMultiLvlLbl val="0"/>
      </c:catAx>
      <c:valAx>
        <c:axId val="5920552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921636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Accounts</c:v>
                </c:pt>
              </c:strCache>
            </c:strRef>
          </c:tx>
          <c:spPr>
            <a:solidFill>
              <a:schemeClr val="accent1">
                <a:lumMod val="40000"/>
                <a:lumOff val="60000"/>
              </a:schemeClr>
            </a:solidFill>
            <a:ln w="19050">
              <a:solidFill>
                <a:schemeClr val="lt1"/>
              </a:solidFill>
            </a:ln>
            <a:effectLst/>
          </c:spPr>
          <c:invertIfNegative val="0"/>
          <c:dPt>
            <c:idx val="2"/>
            <c:invertIfNegative val="0"/>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2-D098-C247-B474-21E27C06B7F1}"/>
              </c:ext>
            </c:extLst>
          </c:dPt>
          <c:dPt>
            <c:idx val="5"/>
            <c:invertIfNegative val="0"/>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3-D098-C247-B474-21E27C06B7F1}"/>
              </c:ext>
            </c:extLst>
          </c:dPt>
          <c:cat>
            <c:strRef>
              <c:f>Sheet1!$A$2:$A$7</c:f>
              <c:strCache>
                <c:ptCount val="6"/>
                <c:pt idx="0">
                  <c:v>A+</c:v>
                </c:pt>
                <c:pt idx="1">
                  <c:v>A  </c:v>
                </c:pt>
                <c:pt idx="2">
                  <c:v>B  </c:v>
                </c:pt>
                <c:pt idx="3">
                  <c:v>C  </c:v>
                </c:pt>
                <c:pt idx="4">
                  <c:v>D  </c:v>
                </c:pt>
                <c:pt idx="5">
                  <c:v>All other </c:v>
                </c:pt>
              </c:strCache>
            </c:strRef>
          </c:cat>
          <c:val>
            <c:numRef>
              <c:f>Sheet1!$B$2:$B$7</c:f>
              <c:numCache>
                <c:formatCode>0%</c:formatCode>
                <c:ptCount val="6"/>
                <c:pt idx="0">
                  <c:v>0.02</c:v>
                </c:pt>
                <c:pt idx="1">
                  <c:v>7.0000000000000007E-2</c:v>
                </c:pt>
                <c:pt idx="2">
                  <c:v>0.31</c:v>
                </c:pt>
                <c:pt idx="3">
                  <c:v>0.39</c:v>
                </c:pt>
                <c:pt idx="4">
                  <c:v>0.02</c:v>
                </c:pt>
                <c:pt idx="5">
                  <c:v>0.19</c:v>
                </c:pt>
              </c:numCache>
            </c:numRef>
          </c:val>
          <c:extLst>
            <c:ext xmlns:c16="http://schemas.microsoft.com/office/drawing/2014/chart" uri="{C3380CC4-5D6E-409C-BE32-E72D297353CC}">
              <c16:uniqueId val="{00000000-D098-C247-B474-21E27C06B7F1}"/>
            </c:ext>
          </c:extLst>
        </c:ser>
        <c:ser>
          <c:idx val="1"/>
          <c:order val="1"/>
          <c:tx>
            <c:strRef>
              <c:f>Sheet1!$C$1</c:f>
              <c:strCache>
                <c:ptCount val="1"/>
                <c:pt idx="0">
                  <c:v>Revenue</c:v>
                </c:pt>
              </c:strCache>
            </c:strRef>
          </c:tx>
          <c:spPr>
            <a:solidFill>
              <a:schemeClr val="accent1"/>
            </a:solidFill>
            <a:ln w="19050">
              <a:solidFill>
                <a:schemeClr val="lt1"/>
              </a:solidFill>
            </a:ln>
            <a:effectLst/>
          </c:spPr>
          <c:invertIfNegative val="0"/>
          <c:cat>
            <c:strRef>
              <c:f>Sheet1!$A$2:$A$7</c:f>
              <c:strCache>
                <c:ptCount val="6"/>
                <c:pt idx="0">
                  <c:v>A+</c:v>
                </c:pt>
                <c:pt idx="1">
                  <c:v>A  </c:v>
                </c:pt>
                <c:pt idx="2">
                  <c:v>B  </c:v>
                </c:pt>
                <c:pt idx="3">
                  <c:v>C  </c:v>
                </c:pt>
                <c:pt idx="4">
                  <c:v>D  </c:v>
                </c:pt>
                <c:pt idx="5">
                  <c:v>All other </c:v>
                </c:pt>
              </c:strCache>
            </c:strRef>
          </c:cat>
          <c:val>
            <c:numRef>
              <c:f>Sheet1!$C$2:$C$7</c:f>
              <c:numCache>
                <c:formatCode>0%</c:formatCode>
                <c:ptCount val="6"/>
                <c:pt idx="0">
                  <c:v>0.21</c:v>
                </c:pt>
                <c:pt idx="1">
                  <c:v>0.25</c:v>
                </c:pt>
                <c:pt idx="2">
                  <c:v>0.32</c:v>
                </c:pt>
                <c:pt idx="3">
                  <c:v>0.15</c:v>
                </c:pt>
                <c:pt idx="4">
                  <c:v>0.02</c:v>
                </c:pt>
                <c:pt idx="5">
                  <c:v>0.05</c:v>
                </c:pt>
              </c:numCache>
            </c:numRef>
          </c:val>
          <c:extLst>
            <c:ext xmlns:c16="http://schemas.microsoft.com/office/drawing/2014/chart" uri="{C3380CC4-5D6E-409C-BE32-E72D297353CC}">
              <c16:uniqueId val="{00000001-E649-3847-AACD-8E3878D8B0F6}"/>
            </c:ext>
          </c:extLst>
        </c:ser>
        <c:dLbls>
          <c:showLegendKey val="0"/>
          <c:showVal val="0"/>
          <c:showCatName val="0"/>
          <c:showSerName val="0"/>
          <c:showPercent val="0"/>
          <c:showBubbleSize val="0"/>
        </c:dLbls>
        <c:gapWidth val="33"/>
        <c:axId val="578771967"/>
        <c:axId val="687166015"/>
      </c:barChart>
      <c:valAx>
        <c:axId val="687166015"/>
        <c:scaling>
          <c:orientation val="minMax"/>
          <c:max val="0.4"/>
        </c:scaling>
        <c:delete val="0"/>
        <c:axPos val="l"/>
        <c:numFmt formatCode="0%" sourceLinked="1"/>
        <c:majorTickMark val="out"/>
        <c:minorTickMark val="none"/>
        <c:tickLblPos val="nextTo"/>
        <c:spPr>
          <a:noFill/>
          <a:ln w="12700">
            <a:solidFill>
              <a:schemeClr val="bg2">
                <a:lumMod val="90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8771967"/>
        <c:crosses val="autoZero"/>
        <c:crossBetween val="between"/>
      </c:valAx>
      <c:catAx>
        <c:axId val="578771967"/>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87166015"/>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Accounts</c:v>
                </c:pt>
              </c:strCache>
            </c:strRef>
          </c:tx>
          <c:spPr>
            <a:solidFill>
              <a:schemeClr val="accent1">
                <a:lumMod val="40000"/>
                <a:lumOff val="60000"/>
              </a:schemeClr>
            </a:solidFill>
            <a:ln w="19050">
              <a:solidFill>
                <a:schemeClr val="lt1"/>
              </a:solidFill>
            </a:ln>
            <a:effectLst/>
          </c:spPr>
          <c:invertIfNegative val="0"/>
          <c:dPt>
            <c:idx val="2"/>
            <c:invertIfNegative val="0"/>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2-D098-C247-B474-21E27C06B7F1}"/>
              </c:ext>
            </c:extLst>
          </c:dPt>
          <c:dPt>
            <c:idx val="5"/>
            <c:invertIfNegative val="0"/>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3-D098-C247-B474-21E27C06B7F1}"/>
              </c:ext>
            </c:extLst>
          </c:dPt>
          <c:cat>
            <c:strRef>
              <c:f>Sheet1!$A$2:$A$7</c:f>
              <c:strCache>
                <c:ptCount val="6"/>
                <c:pt idx="0">
                  <c:v>A+</c:v>
                </c:pt>
                <c:pt idx="1">
                  <c:v>A  </c:v>
                </c:pt>
                <c:pt idx="2">
                  <c:v>B  </c:v>
                </c:pt>
                <c:pt idx="3">
                  <c:v>C  </c:v>
                </c:pt>
                <c:pt idx="4">
                  <c:v>D  </c:v>
                </c:pt>
                <c:pt idx="5">
                  <c:v>All other </c:v>
                </c:pt>
              </c:strCache>
            </c:strRef>
          </c:cat>
          <c:val>
            <c:numRef>
              <c:f>Sheet1!$B$2:$B$7</c:f>
              <c:numCache>
                <c:formatCode>0%</c:formatCode>
                <c:ptCount val="6"/>
                <c:pt idx="0">
                  <c:v>0.02</c:v>
                </c:pt>
                <c:pt idx="1">
                  <c:v>7.0000000000000007E-2</c:v>
                </c:pt>
                <c:pt idx="2">
                  <c:v>0.31</c:v>
                </c:pt>
                <c:pt idx="3">
                  <c:v>0.39</c:v>
                </c:pt>
                <c:pt idx="4">
                  <c:v>0.02</c:v>
                </c:pt>
                <c:pt idx="5">
                  <c:v>0.19</c:v>
                </c:pt>
              </c:numCache>
            </c:numRef>
          </c:val>
          <c:extLst>
            <c:ext xmlns:c16="http://schemas.microsoft.com/office/drawing/2014/chart" uri="{C3380CC4-5D6E-409C-BE32-E72D297353CC}">
              <c16:uniqueId val="{00000000-D098-C247-B474-21E27C06B7F1}"/>
            </c:ext>
          </c:extLst>
        </c:ser>
        <c:ser>
          <c:idx val="1"/>
          <c:order val="1"/>
          <c:tx>
            <c:strRef>
              <c:f>Sheet1!$C$1</c:f>
              <c:strCache>
                <c:ptCount val="1"/>
                <c:pt idx="0">
                  <c:v>Revenue</c:v>
                </c:pt>
              </c:strCache>
            </c:strRef>
          </c:tx>
          <c:spPr>
            <a:solidFill>
              <a:schemeClr val="accent1"/>
            </a:solidFill>
            <a:ln w="19050">
              <a:solidFill>
                <a:schemeClr val="lt1"/>
              </a:solidFill>
            </a:ln>
            <a:effectLst/>
          </c:spPr>
          <c:invertIfNegative val="0"/>
          <c:cat>
            <c:strRef>
              <c:f>Sheet1!$A$2:$A$7</c:f>
              <c:strCache>
                <c:ptCount val="6"/>
                <c:pt idx="0">
                  <c:v>A+</c:v>
                </c:pt>
                <c:pt idx="1">
                  <c:v>A  </c:v>
                </c:pt>
                <c:pt idx="2">
                  <c:v>B  </c:v>
                </c:pt>
                <c:pt idx="3">
                  <c:v>C  </c:v>
                </c:pt>
                <c:pt idx="4">
                  <c:v>D  </c:v>
                </c:pt>
                <c:pt idx="5">
                  <c:v>All other </c:v>
                </c:pt>
              </c:strCache>
            </c:strRef>
          </c:cat>
          <c:val>
            <c:numRef>
              <c:f>Sheet1!$C$2:$C$7</c:f>
              <c:numCache>
                <c:formatCode>0%</c:formatCode>
                <c:ptCount val="6"/>
                <c:pt idx="0">
                  <c:v>0.21</c:v>
                </c:pt>
                <c:pt idx="1">
                  <c:v>0.25</c:v>
                </c:pt>
                <c:pt idx="2">
                  <c:v>0.32</c:v>
                </c:pt>
                <c:pt idx="3">
                  <c:v>0.15</c:v>
                </c:pt>
                <c:pt idx="4">
                  <c:v>0.02</c:v>
                </c:pt>
                <c:pt idx="5">
                  <c:v>0.05</c:v>
                </c:pt>
              </c:numCache>
            </c:numRef>
          </c:val>
          <c:extLst>
            <c:ext xmlns:c16="http://schemas.microsoft.com/office/drawing/2014/chart" uri="{C3380CC4-5D6E-409C-BE32-E72D297353CC}">
              <c16:uniqueId val="{00000001-E649-3847-AACD-8E3878D8B0F6}"/>
            </c:ext>
          </c:extLst>
        </c:ser>
        <c:dLbls>
          <c:showLegendKey val="0"/>
          <c:showVal val="0"/>
          <c:showCatName val="0"/>
          <c:showSerName val="0"/>
          <c:showPercent val="0"/>
          <c:showBubbleSize val="0"/>
        </c:dLbls>
        <c:gapWidth val="33"/>
        <c:axId val="578771967"/>
        <c:axId val="687166015"/>
      </c:barChart>
      <c:valAx>
        <c:axId val="687166015"/>
        <c:scaling>
          <c:orientation val="minMax"/>
          <c:max val="0.4"/>
        </c:scaling>
        <c:delete val="0"/>
        <c:axPos val="l"/>
        <c:numFmt formatCode="0%" sourceLinked="1"/>
        <c:majorTickMark val="out"/>
        <c:minorTickMark val="none"/>
        <c:tickLblPos val="nextTo"/>
        <c:spPr>
          <a:noFill/>
          <a:ln w="12700">
            <a:solidFill>
              <a:schemeClr val="bg2">
                <a:lumMod val="90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8771967"/>
        <c:crosses val="autoZero"/>
        <c:crossBetween val="between"/>
      </c:valAx>
      <c:catAx>
        <c:axId val="578771967"/>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87166015"/>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Accounts</c:v>
                </c:pt>
              </c:strCache>
            </c:strRef>
          </c:tx>
          <c:spPr>
            <a:solidFill>
              <a:schemeClr val="bg1"/>
            </a:solidFill>
            <a:ln w="19050">
              <a:solidFill>
                <a:schemeClr val="lt1"/>
              </a:solidFill>
            </a:ln>
            <a:effectLst/>
          </c:spPr>
          <c:invertIfNegative val="0"/>
          <c:dPt>
            <c:idx val="2"/>
            <c:invertIfNegative val="0"/>
            <c:bubble3D val="0"/>
            <c:spPr>
              <a:solidFill>
                <a:schemeClr val="bg1"/>
              </a:solidFill>
              <a:ln w="19050">
                <a:solidFill>
                  <a:schemeClr val="lt1"/>
                </a:solidFill>
              </a:ln>
              <a:effectLst/>
            </c:spPr>
            <c:extLst>
              <c:ext xmlns:c16="http://schemas.microsoft.com/office/drawing/2014/chart" uri="{C3380CC4-5D6E-409C-BE32-E72D297353CC}">
                <c16:uniqueId val="{00000002-D098-C247-B474-21E27C06B7F1}"/>
              </c:ext>
            </c:extLst>
          </c:dPt>
          <c:dPt>
            <c:idx val="5"/>
            <c:invertIfNegative val="0"/>
            <c:bubble3D val="0"/>
            <c:spPr>
              <a:solidFill>
                <a:schemeClr val="bg1"/>
              </a:solidFill>
              <a:ln w="19050">
                <a:solidFill>
                  <a:schemeClr val="lt1"/>
                </a:solidFill>
              </a:ln>
              <a:effectLst/>
            </c:spPr>
            <c:extLst>
              <c:ext xmlns:c16="http://schemas.microsoft.com/office/drawing/2014/chart" uri="{C3380CC4-5D6E-409C-BE32-E72D297353CC}">
                <c16:uniqueId val="{00000003-D098-C247-B474-21E27C06B7F1}"/>
              </c:ext>
            </c:extLst>
          </c:dPt>
          <c:cat>
            <c:strRef>
              <c:f>Sheet1!$A$2:$A$7</c:f>
              <c:strCache>
                <c:ptCount val="6"/>
                <c:pt idx="0">
                  <c:v>A+</c:v>
                </c:pt>
                <c:pt idx="1">
                  <c:v>A  </c:v>
                </c:pt>
                <c:pt idx="2">
                  <c:v>B  </c:v>
                </c:pt>
                <c:pt idx="3">
                  <c:v>C  </c:v>
                </c:pt>
                <c:pt idx="4">
                  <c:v>D  </c:v>
                </c:pt>
                <c:pt idx="5">
                  <c:v>All other </c:v>
                </c:pt>
              </c:strCache>
            </c:strRef>
          </c:cat>
          <c:val>
            <c:numRef>
              <c:f>Sheet1!$B$2:$B$7</c:f>
              <c:numCache>
                <c:formatCode>0%</c:formatCode>
                <c:ptCount val="6"/>
                <c:pt idx="0">
                  <c:v>0.02</c:v>
                </c:pt>
                <c:pt idx="1">
                  <c:v>7.0000000000000007E-2</c:v>
                </c:pt>
                <c:pt idx="2">
                  <c:v>0.31</c:v>
                </c:pt>
                <c:pt idx="3">
                  <c:v>0.39</c:v>
                </c:pt>
                <c:pt idx="4">
                  <c:v>0.02</c:v>
                </c:pt>
                <c:pt idx="5">
                  <c:v>0.19</c:v>
                </c:pt>
              </c:numCache>
            </c:numRef>
          </c:val>
          <c:extLst>
            <c:ext xmlns:c16="http://schemas.microsoft.com/office/drawing/2014/chart" uri="{C3380CC4-5D6E-409C-BE32-E72D297353CC}">
              <c16:uniqueId val="{00000000-D098-C247-B474-21E27C06B7F1}"/>
            </c:ext>
          </c:extLst>
        </c:ser>
        <c:ser>
          <c:idx val="1"/>
          <c:order val="1"/>
          <c:tx>
            <c:strRef>
              <c:f>Sheet1!$C$1</c:f>
              <c:strCache>
                <c:ptCount val="1"/>
                <c:pt idx="0">
                  <c:v>Revenue</c:v>
                </c:pt>
              </c:strCache>
            </c:strRef>
          </c:tx>
          <c:spPr>
            <a:solidFill>
              <a:schemeClr val="bg1"/>
            </a:solidFill>
            <a:ln w="19050">
              <a:solidFill>
                <a:schemeClr val="lt1"/>
              </a:solidFill>
            </a:ln>
            <a:effectLst/>
          </c:spPr>
          <c:invertIfNegative val="0"/>
          <c:cat>
            <c:strRef>
              <c:f>Sheet1!$A$2:$A$7</c:f>
              <c:strCache>
                <c:ptCount val="6"/>
                <c:pt idx="0">
                  <c:v>A+</c:v>
                </c:pt>
                <c:pt idx="1">
                  <c:v>A  </c:v>
                </c:pt>
                <c:pt idx="2">
                  <c:v>B  </c:v>
                </c:pt>
                <c:pt idx="3">
                  <c:v>C  </c:v>
                </c:pt>
                <c:pt idx="4">
                  <c:v>D  </c:v>
                </c:pt>
                <c:pt idx="5">
                  <c:v>All other </c:v>
                </c:pt>
              </c:strCache>
            </c:strRef>
          </c:cat>
          <c:val>
            <c:numRef>
              <c:f>Sheet1!$C$2:$C$7</c:f>
              <c:numCache>
                <c:formatCode>0%</c:formatCode>
                <c:ptCount val="6"/>
                <c:pt idx="0">
                  <c:v>0.21</c:v>
                </c:pt>
                <c:pt idx="1">
                  <c:v>0.25</c:v>
                </c:pt>
                <c:pt idx="2">
                  <c:v>0.32</c:v>
                </c:pt>
                <c:pt idx="3">
                  <c:v>0.15</c:v>
                </c:pt>
                <c:pt idx="4">
                  <c:v>0.02</c:v>
                </c:pt>
                <c:pt idx="5">
                  <c:v>0.05</c:v>
                </c:pt>
              </c:numCache>
            </c:numRef>
          </c:val>
          <c:extLst>
            <c:ext xmlns:c16="http://schemas.microsoft.com/office/drawing/2014/chart" uri="{C3380CC4-5D6E-409C-BE32-E72D297353CC}">
              <c16:uniqueId val="{00000001-E649-3847-AACD-8E3878D8B0F6}"/>
            </c:ext>
          </c:extLst>
        </c:ser>
        <c:dLbls>
          <c:showLegendKey val="0"/>
          <c:showVal val="0"/>
          <c:showCatName val="0"/>
          <c:showSerName val="0"/>
          <c:showPercent val="0"/>
          <c:showBubbleSize val="0"/>
        </c:dLbls>
        <c:gapWidth val="33"/>
        <c:axId val="578771967"/>
        <c:axId val="687166015"/>
      </c:barChart>
      <c:valAx>
        <c:axId val="687166015"/>
        <c:scaling>
          <c:orientation val="minMax"/>
          <c:max val="0.4"/>
        </c:scaling>
        <c:delete val="0"/>
        <c:axPos val="l"/>
        <c:numFmt formatCode="0%" sourceLinked="1"/>
        <c:majorTickMark val="out"/>
        <c:minorTickMark val="none"/>
        <c:tickLblPos val="nextTo"/>
        <c:spPr>
          <a:noFill/>
          <a:ln w="12700">
            <a:solidFill>
              <a:schemeClr val="bg2">
                <a:lumMod val="90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8771967"/>
        <c:crosses val="autoZero"/>
        <c:crossBetween val="between"/>
      </c:valAx>
      <c:catAx>
        <c:axId val="578771967"/>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87166015"/>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A+</c:v>
                </c:pt>
              </c:strCache>
            </c:strRef>
          </c:tx>
          <c:spPr>
            <a:ln w="38100" cap="rnd">
              <a:solidFill>
                <a:schemeClr val="tx1"/>
              </a:solidFill>
              <a:round/>
              <a:headEnd type="oval"/>
              <a:tailEnd type="oval"/>
            </a:ln>
            <a:effectLst/>
          </c:spPr>
          <c:marker>
            <c:symbol val="none"/>
          </c:marker>
          <c:dPt>
            <c:idx val="2"/>
            <c:marker>
              <c:symbol val="none"/>
            </c:marker>
            <c:bubble3D val="0"/>
            <c:spPr>
              <a:ln w="38100" cap="rnd">
                <a:solidFill>
                  <a:schemeClr val="tx1"/>
                </a:solidFill>
                <a:round/>
                <a:headEnd type="oval"/>
                <a:tailEnd type="oval"/>
              </a:ln>
              <a:effectLst/>
            </c:spPr>
            <c:extLst>
              <c:ext xmlns:c16="http://schemas.microsoft.com/office/drawing/2014/chart" uri="{C3380CC4-5D6E-409C-BE32-E72D297353CC}">
                <c16:uniqueId val="{00000002-D098-C247-B474-21E27C06B7F1}"/>
              </c:ext>
            </c:extLst>
          </c:dPt>
          <c:dPt>
            <c:idx val="5"/>
            <c:marker>
              <c:symbol val="none"/>
            </c:marker>
            <c:bubble3D val="0"/>
            <c:spPr>
              <a:ln w="38100" cap="rnd">
                <a:solidFill>
                  <a:schemeClr val="tx1"/>
                </a:solidFill>
                <a:round/>
                <a:headEnd type="oval"/>
                <a:tailEnd type="oval"/>
              </a:ln>
              <a:effectLst/>
            </c:spPr>
            <c:extLst>
              <c:ext xmlns:c16="http://schemas.microsoft.com/office/drawing/2014/chart" uri="{C3380CC4-5D6E-409C-BE32-E72D297353CC}">
                <c16:uniqueId val="{00000003-D098-C247-B474-21E27C06B7F1}"/>
              </c:ext>
            </c:extLst>
          </c:dPt>
          <c:dLbls>
            <c:dLbl>
              <c:idx val="0"/>
              <c:layout>
                <c:manualLayout>
                  <c:x val="-9.050919311410674E-2"/>
                  <c:y val="-1.0392492307816961E-1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098-C247-B474-21E27C06B7F1}"/>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Accounts</c:v>
                </c:pt>
                <c:pt idx="1">
                  <c:v>Revenue</c:v>
                </c:pt>
              </c:strCache>
            </c:strRef>
          </c:cat>
          <c:val>
            <c:numRef>
              <c:f>Sheet1!$B$2:$B$3</c:f>
              <c:numCache>
                <c:formatCode>0%</c:formatCode>
                <c:ptCount val="2"/>
                <c:pt idx="0">
                  <c:v>0.02</c:v>
                </c:pt>
                <c:pt idx="1">
                  <c:v>0.21</c:v>
                </c:pt>
              </c:numCache>
            </c:numRef>
          </c:val>
          <c:smooth val="0"/>
          <c:extLst>
            <c:ext xmlns:c16="http://schemas.microsoft.com/office/drawing/2014/chart" uri="{C3380CC4-5D6E-409C-BE32-E72D297353CC}">
              <c16:uniqueId val="{00000000-D098-C247-B474-21E27C06B7F1}"/>
            </c:ext>
          </c:extLst>
        </c:ser>
        <c:ser>
          <c:idx val="1"/>
          <c:order val="1"/>
          <c:tx>
            <c:strRef>
              <c:f>Sheet1!$C$1</c:f>
              <c:strCache>
                <c:ptCount val="1"/>
                <c:pt idx="0">
                  <c:v>A  </c:v>
                </c:pt>
              </c:strCache>
            </c:strRef>
          </c:tx>
          <c:spPr>
            <a:ln w="38100" cap="rnd">
              <a:solidFill>
                <a:schemeClr val="tx1"/>
              </a:solidFill>
              <a:round/>
              <a:headEnd type="oval"/>
              <a:tailEnd type="oval"/>
            </a:ln>
            <a:effectLst/>
          </c:spPr>
          <c:marker>
            <c:symbol val="none"/>
          </c:marker>
          <c:dLbls>
            <c:dLbl>
              <c:idx val="0"/>
              <c:layout>
                <c:manualLayout>
                  <c:x val="-9.4819154690969007E-2"/>
                  <c:y val="-1.0392492307816961E-1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971-4B40-8FCE-2A5D073A045A}"/>
                </c:ext>
              </c:extLst>
            </c:dLbl>
            <c:spPr>
              <a:noFill/>
              <a:ln>
                <a:noFill/>
              </a:ln>
              <a:effectLst/>
            </c:spPr>
            <c:txPr>
              <a:bodyPr rot="0" spcFirstLastPara="1" vertOverflow="ellipsis" vert="horz" wrap="square" lIns="38100" tIns="19050" rIns="38100" bIns="19050" anchor="ctr" anchorCtr="0">
                <a:spAutoFit/>
              </a:bodyPr>
              <a:lstStyle/>
              <a:p>
                <a:pPr algn="r">
                  <a:defRPr sz="1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Accounts</c:v>
                </c:pt>
                <c:pt idx="1">
                  <c:v>Revenue</c:v>
                </c:pt>
              </c:strCache>
            </c:strRef>
          </c:cat>
          <c:val>
            <c:numRef>
              <c:f>Sheet1!$C$2:$C$3</c:f>
              <c:numCache>
                <c:formatCode>0%</c:formatCode>
                <c:ptCount val="2"/>
                <c:pt idx="0">
                  <c:v>7.0000000000000007E-2</c:v>
                </c:pt>
                <c:pt idx="1">
                  <c:v>0.25</c:v>
                </c:pt>
              </c:numCache>
            </c:numRef>
          </c:val>
          <c:smooth val="0"/>
          <c:extLst>
            <c:ext xmlns:c16="http://schemas.microsoft.com/office/drawing/2014/chart" uri="{C3380CC4-5D6E-409C-BE32-E72D297353CC}">
              <c16:uniqueId val="{00000001-E649-3847-AACD-8E3878D8B0F6}"/>
            </c:ext>
          </c:extLst>
        </c:ser>
        <c:ser>
          <c:idx val="2"/>
          <c:order val="2"/>
          <c:tx>
            <c:strRef>
              <c:f>Sheet1!$D$1</c:f>
              <c:strCache>
                <c:ptCount val="1"/>
                <c:pt idx="0">
                  <c:v>B  </c:v>
                </c:pt>
              </c:strCache>
            </c:strRef>
          </c:tx>
          <c:spPr>
            <a:ln w="38100" cap="rnd">
              <a:solidFill>
                <a:schemeClr val="tx1"/>
              </a:solidFill>
              <a:round/>
              <a:headEnd type="oval"/>
              <a:tailEnd type="oval"/>
            </a:ln>
            <a:effectLst/>
          </c:spPr>
          <c:marker>
            <c:symbol val="none"/>
          </c:marker>
          <c:dLbls>
            <c:dLbl>
              <c:idx val="0"/>
              <c:layout>
                <c:manualLayout>
                  <c:x val="-0.11421398178684902"/>
                  <c:y val="-2.5981230769542404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971-4B40-8FCE-2A5D073A045A}"/>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Accounts</c:v>
                </c:pt>
                <c:pt idx="1">
                  <c:v>Revenue</c:v>
                </c:pt>
              </c:strCache>
            </c:strRef>
          </c:cat>
          <c:val>
            <c:numRef>
              <c:f>Sheet1!$D$2:$D$3</c:f>
              <c:numCache>
                <c:formatCode>0%</c:formatCode>
                <c:ptCount val="2"/>
                <c:pt idx="0">
                  <c:v>0.31</c:v>
                </c:pt>
                <c:pt idx="1">
                  <c:v>0.32</c:v>
                </c:pt>
              </c:numCache>
            </c:numRef>
          </c:val>
          <c:smooth val="0"/>
          <c:extLst>
            <c:ext xmlns:c16="http://schemas.microsoft.com/office/drawing/2014/chart" uri="{C3380CC4-5D6E-409C-BE32-E72D297353CC}">
              <c16:uniqueId val="{00000001-7971-4B40-8FCE-2A5D073A045A}"/>
            </c:ext>
          </c:extLst>
        </c:ser>
        <c:ser>
          <c:idx val="3"/>
          <c:order val="3"/>
          <c:tx>
            <c:strRef>
              <c:f>Sheet1!$E$1</c:f>
              <c:strCache>
                <c:ptCount val="1"/>
                <c:pt idx="0">
                  <c:v>C  </c:v>
                </c:pt>
              </c:strCache>
            </c:strRef>
          </c:tx>
          <c:spPr>
            <a:ln w="38100" cap="rnd">
              <a:solidFill>
                <a:schemeClr val="dk1">
                  <a:tint val="98500"/>
                </a:schemeClr>
              </a:solidFill>
              <a:round/>
              <a:headEnd type="oval"/>
              <a:tailEnd type="oval"/>
            </a:ln>
            <a:effectLst/>
          </c:spPr>
          <c:marker>
            <c:symbol val="none"/>
          </c:marker>
          <c:dLbls>
            <c:dLbl>
              <c:idx val="0"/>
              <c:layout>
                <c:manualLayout>
                  <c:x val="-0.11421398178684902"/>
                  <c:y val="-3.2476538461928004E-1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971-4B40-8FCE-2A5D073A045A}"/>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Accounts</c:v>
                </c:pt>
                <c:pt idx="1">
                  <c:v>Revenue</c:v>
                </c:pt>
              </c:strCache>
            </c:strRef>
          </c:cat>
          <c:val>
            <c:numRef>
              <c:f>Sheet1!$E$2:$E$3</c:f>
              <c:numCache>
                <c:formatCode>0%</c:formatCode>
                <c:ptCount val="2"/>
                <c:pt idx="0">
                  <c:v>0.39</c:v>
                </c:pt>
                <c:pt idx="1">
                  <c:v>0.15</c:v>
                </c:pt>
              </c:numCache>
            </c:numRef>
          </c:val>
          <c:smooth val="0"/>
          <c:extLst>
            <c:ext xmlns:c16="http://schemas.microsoft.com/office/drawing/2014/chart" uri="{C3380CC4-5D6E-409C-BE32-E72D297353CC}">
              <c16:uniqueId val="{00000002-7971-4B40-8FCE-2A5D073A045A}"/>
            </c:ext>
          </c:extLst>
        </c:ser>
        <c:ser>
          <c:idx val="4"/>
          <c:order val="4"/>
          <c:tx>
            <c:strRef>
              <c:f>Sheet1!$F$1</c:f>
              <c:strCache>
                <c:ptCount val="1"/>
                <c:pt idx="0">
                  <c:v>D  </c:v>
                </c:pt>
              </c:strCache>
            </c:strRef>
          </c:tx>
          <c:spPr>
            <a:ln w="38100" cap="rnd">
              <a:solidFill>
                <a:schemeClr val="tx1"/>
              </a:solidFill>
              <a:round/>
              <a:headEnd type="oval"/>
              <a:tailEnd type="oval"/>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9-7971-4B40-8FCE-2A5D073A045A}"/>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Accounts</c:v>
                </c:pt>
                <c:pt idx="1">
                  <c:v>Revenue</c:v>
                </c:pt>
              </c:strCache>
            </c:strRef>
          </c:cat>
          <c:val>
            <c:numRef>
              <c:f>Sheet1!$F$2:$F$3</c:f>
              <c:numCache>
                <c:formatCode>0%</c:formatCode>
                <c:ptCount val="2"/>
                <c:pt idx="0">
                  <c:v>0.02</c:v>
                </c:pt>
                <c:pt idx="1">
                  <c:v>0.02</c:v>
                </c:pt>
              </c:numCache>
            </c:numRef>
          </c:val>
          <c:smooth val="0"/>
          <c:extLst>
            <c:ext xmlns:c16="http://schemas.microsoft.com/office/drawing/2014/chart" uri="{C3380CC4-5D6E-409C-BE32-E72D297353CC}">
              <c16:uniqueId val="{00000003-7971-4B40-8FCE-2A5D073A045A}"/>
            </c:ext>
          </c:extLst>
        </c:ser>
        <c:ser>
          <c:idx val="5"/>
          <c:order val="5"/>
          <c:tx>
            <c:strRef>
              <c:f>Sheet1!$G$1</c:f>
              <c:strCache>
                <c:ptCount val="1"/>
                <c:pt idx="0">
                  <c:v>All other </c:v>
                </c:pt>
              </c:strCache>
            </c:strRef>
          </c:tx>
          <c:spPr>
            <a:ln w="38100" cap="rnd">
              <a:solidFill>
                <a:schemeClr val="tx1"/>
              </a:solidFill>
              <a:round/>
              <a:headEnd type="oval"/>
              <a:tailEnd type="oval"/>
            </a:ln>
            <a:effectLst/>
          </c:spPr>
          <c:marker>
            <c:symbol val="none"/>
          </c:marker>
          <c:dLbls>
            <c:dLbl>
              <c:idx val="0"/>
              <c:layout>
                <c:manualLayout>
                  <c:x val="-0.1142139817868490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7971-4B40-8FCE-2A5D073A045A}"/>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Accounts</c:v>
                </c:pt>
                <c:pt idx="1">
                  <c:v>Revenue</c:v>
                </c:pt>
              </c:strCache>
            </c:strRef>
          </c:cat>
          <c:val>
            <c:numRef>
              <c:f>Sheet1!$G$2:$G$3</c:f>
              <c:numCache>
                <c:formatCode>0%</c:formatCode>
                <c:ptCount val="2"/>
                <c:pt idx="0">
                  <c:v>0.19</c:v>
                </c:pt>
                <c:pt idx="1">
                  <c:v>0.05</c:v>
                </c:pt>
              </c:numCache>
            </c:numRef>
          </c:val>
          <c:smooth val="0"/>
          <c:extLst>
            <c:ext xmlns:c16="http://schemas.microsoft.com/office/drawing/2014/chart" uri="{C3380CC4-5D6E-409C-BE32-E72D297353CC}">
              <c16:uniqueId val="{00000004-7971-4B40-8FCE-2A5D073A045A}"/>
            </c:ext>
          </c:extLst>
        </c:ser>
        <c:dLbls>
          <c:showLegendKey val="0"/>
          <c:showVal val="0"/>
          <c:showCatName val="0"/>
          <c:showSerName val="0"/>
          <c:showPercent val="0"/>
          <c:showBubbleSize val="0"/>
        </c:dLbls>
        <c:smooth val="0"/>
        <c:axId val="578771967"/>
        <c:axId val="687166015"/>
      </c:lineChart>
      <c:valAx>
        <c:axId val="687166015"/>
        <c:scaling>
          <c:orientation val="minMax"/>
          <c:max val="0.4"/>
        </c:scaling>
        <c:delete val="1"/>
        <c:axPos val="l"/>
        <c:numFmt formatCode="0%" sourceLinked="1"/>
        <c:majorTickMark val="out"/>
        <c:minorTickMark val="none"/>
        <c:tickLblPos val="nextTo"/>
        <c:crossAx val="578771967"/>
        <c:crosses val="autoZero"/>
        <c:crossBetween val="between"/>
      </c:valAx>
      <c:catAx>
        <c:axId val="578771967"/>
        <c:scaling>
          <c:orientation val="minMax"/>
        </c:scaling>
        <c:delete val="1"/>
        <c:axPos val="b"/>
        <c:numFmt formatCode="General" sourceLinked="1"/>
        <c:majorTickMark val="none"/>
        <c:minorTickMark val="none"/>
        <c:tickLblPos val="nextTo"/>
        <c:crossAx val="687166015"/>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Cum % Accounts</c:v>
                </c:pt>
              </c:strCache>
            </c:strRef>
          </c:tx>
          <c:spPr>
            <a:solidFill>
              <a:schemeClr val="accent1"/>
            </a:solidFill>
            <a:ln w="19050">
              <a:solidFill>
                <a:schemeClr val="lt1"/>
              </a:solidFill>
            </a:ln>
            <a:effectLst/>
          </c:spPr>
          <c:invertIfNegative val="0"/>
          <c:dPt>
            <c:idx val="2"/>
            <c:invertIfNegative val="0"/>
            <c:bubble3D val="0"/>
            <c:spPr>
              <a:solidFill>
                <a:schemeClr val="accent1"/>
              </a:solidFill>
              <a:ln w="19050">
                <a:solidFill>
                  <a:schemeClr val="lt1"/>
                </a:solidFill>
              </a:ln>
              <a:effectLst/>
            </c:spPr>
            <c:extLst>
              <c:ext xmlns:c16="http://schemas.microsoft.com/office/drawing/2014/chart" uri="{C3380CC4-5D6E-409C-BE32-E72D297353CC}">
                <c16:uniqueId val="{00000002-D098-C247-B474-21E27C06B7F1}"/>
              </c:ext>
            </c:extLst>
          </c:dPt>
          <c:dPt>
            <c:idx val="5"/>
            <c:invertIfNegative val="0"/>
            <c:bubble3D val="0"/>
            <c:spPr>
              <a:solidFill>
                <a:schemeClr val="accent1"/>
              </a:solidFill>
              <a:ln w="19050">
                <a:solidFill>
                  <a:schemeClr val="lt1"/>
                </a:solidFill>
              </a:ln>
              <a:effectLst/>
            </c:spPr>
            <c:extLst>
              <c:ext xmlns:c16="http://schemas.microsoft.com/office/drawing/2014/chart" uri="{C3380CC4-5D6E-409C-BE32-E72D297353CC}">
                <c16:uniqueId val="{00000003-D098-C247-B474-21E27C06B7F1}"/>
              </c:ext>
            </c:extLst>
          </c:dPt>
          <c:cat>
            <c:strRef>
              <c:f>Sheet1!$A$2:$A$7</c:f>
              <c:strCache>
                <c:ptCount val="6"/>
                <c:pt idx="0">
                  <c:v>A+</c:v>
                </c:pt>
                <c:pt idx="1">
                  <c:v>A  </c:v>
                </c:pt>
                <c:pt idx="2">
                  <c:v>B  </c:v>
                </c:pt>
                <c:pt idx="3">
                  <c:v>C  </c:v>
                </c:pt>
                <c:pt idx="4">
                  <c:v>D  </c:v>
                </c:pt>
                <c:pt idx="5">
                  <c:v>All other </c:v>
                </c:pt>
              </c:strCache>
            </c:strRef>
          </c:cat>
          <c:val>
            <c:numRef>
              <c:f>Sheet1!$B$2:$B$7</c:f>
              <c:numCache>
                <c:formatCode>0%</c:formatCode>
                <c:ptCount val="6"/>
                <c:pt idx="0">
                  <c:v>1.7500000000000002E-2</c:v>
                </c:pt>
                <c:pt idx="1">
                  <c:v>8.8300000000000003E-2</c:v>
                </c:pt>
                <c:pt idx="2">
                  <c:v>0.39899999999999997</c:v>
                </c:pt>
                <c:pt idx="3">
                  <c:v>0.78959999999999997</c:v>
                </c:pt>
                <c:pt idx="4">
                  <c:v>0.81169999999999998</c:v>
                </c:pt>
                <c:pt idx="5">
                  <c:v>1</c:v>
                </c:pt>
              </c:numCache>
            </c:numRef>
          </c:val>
          <c:extLst>
            <c:ext xmlns:c16="http://schemas.microsoft.com/office/drawing/2014/chart" uri="{C3380CC4-5D6E-409C-BE32-E72D297353CC}">
              <c16:uniqueId val="{00000000-D098-C247-B474-21E27C06B7F1}"/>
            </c:ext>
          </c:extLst>
        </c:ser>
        <c:ser>
          <c:idx val="1"/>
          <c:order val="1"/>
          <c:tx>
            <c:strRef>
              <c:f>Sheet1!$C$1</c:f>
              <c:strCache>
                <c:ptCount val="1"/>
                <c:pt idx="0">
                  <c:v>Cum % Rev</c:v>
                </c:pt>
              </c:strCache>
            </c:strRef>
          </c:tx>
          <c:spPr>
            <a:solidFill>
              <a:schemeClr val="bg2"/>
            </a:solidFill>
            <a:ln w="19050">
              <a:solidFill>
                <a:schemeClr val="bg2">
                  <a:alpha val="21000"/>
                </a:schemeClr>
              </a:solidFill>
            </a:ln>
            <a:effectLst/>
          </c:spPr>
          <c:invertIfNegative val="0"/>
          <c:cat>
            <c:strRef>
              <c:f>Sheet1!$A$2:$A$7</c:f>
              <c:strCache>
                <c:ptCount val="6"/>
                <c:pt idx="0">
                  <c:v>A+</c:v>
                </c:pt>
                <c:pt idx="1">
                  <c:v>A  </c:v>
                </c:pt>
                <c:pt idx="2">
                  <c:v>B  </c:v>
                </c:pt>
                <c:pt idx="3">
                  <c:v>C  </c:v>
                </c:pt>
                <c:pt idx="4">
                  <c:v>D  </c:v>
                </c:pt>
                <c:pt idx="5">
                  <c:v>All other </c:v>
                </c:pt>
              </c:strCache>
            </c:strRef>
          </c:cat>
          <c:val>
            <c:numRef>
              <c:f>Sheet1!$C$2:$C$7</c:f>
              <c:numCache>
                <c:formatCode>0%</c:formatCode>
                <c:ptCount val="6"/>
                <c:pt idx="0">
                  <c:v>0.21</c:v>
                </c:pt>
                <c:pt idx="1">
                  <c:v>0.45999999999999996</c:v>
                </c:pt>
                <c:pt idx="2">
                  <c:v>0.78</c:v>
                </c:pt>
                <c:pt idx="3">
                  <c:v>0.93</c:v>
                </c:pt>
                <c:pt idx="4">
                  <c:v>0.95000000000000007</c:v>
                </c:pt>
                <c:pt idx="5">
                  <c:v>1</c:v>
                </c:pt>
              </c:numCache>
            </c:numRef>
          </c:val>
          <c:extLst>
            <c:ext xmlns:c16="http://schemas.microsoft.com/office/drawing/2014/chart" uri="{C3380CC4-5D6E-409C-BE32-E72D297353CC}">
              <c16:uniqueId val="{00000001-E649-3847-AACD-8E3878D8B0F6}"/>
            </c:ext>
          </c:extLst>
        </c:ser>
        <c:dLbls>
          <c:showLegendKey val="0"/>
          <c:showVal val="0"/>
          <c:showCatName val="0"/>
          <c:showSerName val="0"/>
          <c:showPercent val="0"/>
          <c:showBubbleSize val="0"/>
        </c:dLbls>
        <c:gapWidth val="33"/>
        <c:axId val="578771967"/>
        <c:axId val="687166015"/>
      </c:barChart>
      <c:valAx>
        <c:axId val="687166015"/>
        <c:scaling>
          <c:orientation val="minMax"/>
          <c:max val="1"/>
        </c:scaling>
        <c:delete val="0"/>
        <c:axPos val="l"/>
        <c:numFmt formatCode="0%" sourceLinked="1"/>
        <c:majorTickMark val="out"/>
        <c:minorTickMark val="none"/>
        <c:tickLblPos val="nextTo"/>
        <c:spPr>
          <a:noFill/>
          <a:ln w="12700">
            <a:solidFill>
              <a:schemeClr val="bg2">
                <a:lumMod val="90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8771967"/>
        <c:crosses val="autoZero"/>
        <c:crossBetween val="between"/>
      </c:valAx>
      <c:catAx>
        <c:axId val="578771967"/>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87166015"/>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Rev per account</c:v>
                </c:pt>
              </c:strCache>
            </c:strRef>
          </c:tx>
          <c:spPr>
            <a:solidFill>
              <a:schemeClr val="accent1"/>
            </a:solidFill>
            <a:ln w="19050">
              <a:solidFill>
                <a:schemeClr val="lt1"/>
              </a:solidFill>
            </a:ln>
            <a:effectLst/>
          </c:spPr>
          <c:invertIfNegative val="0"/>
          <c:dPt>
            <c:idx val="2"/>
            <c:invertIfNegative val="0"/>
            <c:bubble3D val="0"/>
            <c:spPr>
              <a:solidFill>
                <a:schemeClr val="accent1"/>
              </a:solidFill>
              <a:ln w="19050">
                <a:solidFill>
                  <a:schemeClr val="lt1"/>
                </a:solidFill>
              </a:ln>
              <a:effectLst/>
            </c:spPr>
            <c:extLst>
              <c:ext xmlns:c16="http://schemas.microsoft.com/office/drawing/2014/chart" uri="{C3380CC4-5D6E-409C-BE32-E72D297353CC}">
                <c16:uniqueId val="{00000002-D098-C247-B474-21E27C06B7F1}"/>
              </c:ext>
            </c:extLst>
          </c:dPt>
          <c:dPt>
            <c:idx val="5"/>
            <c:invertIfNegative val="0"/>
            <c:bubble3D val="0"/>
            <c:spPr>
              <a:solidFill>
                <a:schemeClr val="accent1"/>
              </a:solidFill>
              <a:ln w="19050">
                <a:solidFill>
                  <a:schemeClr val="lt1"/>
                </a:solidFill>
              </a:ln>
              <a:effectLst/>
            </c:spPr>
            <c:extLst>
              <c:ext xmlns:c16="http://schemas.microsoft.com/office/drawing/2014/chart" uri="{C3380CC4-5D6E-409C-BE32-E72D297353CC}">
                <c16:uniqueId val="{00000003-D098-C247-B474-21E27C06B7F1}"/>
              </c:ext>
            </c:extLst>
          </c:dPt>
          <c:dLbls>
            <c:numFmt formatCode="&quot;$&quot;#&quot;K&quot;"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A+</c:v>
                </c:pt>
                <c:pt idx="1">
                  <c:v>A  </c:v>
                </c:pt>
                <c:pt idx="2">
                  <c:v>B  </c:v>
                </c:pt>
                <c:pt idx="3">
                  <c:v>C  </c:v>
                </c:pt>
                <c:pt idx="4">
                  <c:v>D  </c:v>
                </c:pt>
                <c:pt idx="5">
                  <c:v>All other </c:v>
                </c:pt>
              </c:strCache>
            </c:strRef>
          </c:cat>
          <c:val>
            <c:numRef>
              <c:f>Sheet1!$B$2:$B$7</c:f>
              <c:numCache>
                <c:formatCode>_("$"* #,##0_);_("$"* \(#,##0\);_("$"* "-"??_);_(@_)</c:formatCode>
                <c:ptCount val="6"/>
                <c:pt idx="0">
                  <c:v>206.84210526315792</c:v>
                </c:pt>
                <c:pt idx="1">
                  <c:v>60.779220779220772</c:v>
                </c:pt>
                <c:pt idx="2">
                  <c:v>17.692307692307693</c:v>
                </c:pt>
                <c:pt idx="3">
                  <c:v>6.6117647058823534</c:v>
                </c:pt>
                <c:pt idx="4">
                  <c:v>15.416666666666668</c:v>
                </c:pt>
                <c:pt idx="5">
                  <c:v>4.3902439024390247</c:v>
                </c:pt>
              </c:numCache>
            </c:numRef>
          </c:val>
          <c:extLst>
            <c:ext xmlns:c16="http://schemas.microsoft.com/office/drawing/2014/chart" uri="{C3380CC4-5D6E-409C-BE32-E72D297353CC}">
              <c16:uniqueId val="{00000000-D098-C247-B474-21E27C06B7F1}"/>
            </c:ext>
          </c:extLst>
        </c:ser>
        <c:dLbls>
          <c:showLegendKey val="0"/>
          <c:showVal val="0"/>
          <c:showCatName val="0"/>
          <c:showSerName val="0"/>
          <c:showPercent val="0"/>
          <c:showBubbleSize val="0"/>
        </c:dLbls>
        <c:gapWidth val="33"/>
        <c:axId val="578771967"/>
        <c:axId val="687166015"/>
      </c:barChart>
      <c:valAx>
        <c:axId val="687166015"/>
        <c:scaling>
          <c:orientation val="minMax"/>
        </c:scaling>
        <c:delete val="1"/>
        <c:axPos val="l"/>
        <c:numFmt formatCode="_(&quot;$&quot;* #,##0_);_(&quot;$&quot;* \(#,##0\);_(&quot;$&quot;* &quot;-&quot;??_);_(@_)" sourceLinked="1"/>
        <c:majorTickMark val="out"/>
        <c:minorTickMark val="none"/>
        <c:tickLblPos val="nextTo"/>
        <c:crossAx val="578771967"/>
        <c:crosses val="autoZero"/>
        <c:crossBetween val="between"/>
      </c:valAx>
      <c:catAx>
        <c:axId val="578771967"/>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87166015"/>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Cum % Rev</c:v>
                </c:pt>
              </c:strCache>
            </c:strRef>
          </c:tx>
          <c:spPr>
            <a:solidFill>
              <a:schemeClr val="accent1"/>
            </a:solidFill>
            <a:ln w="19050">
              <a:solidFill>
                <a:schemeClr val="lt1"/>
              </a:solidFill>
            </a:ln>
            <a:effectLst/>
          </c:spPr>
          <c:dPt>
            <c:idx val="2"/>
            <c:bubble3D val="0"/>
            <c:spPr>
              <a:solidFill>
                <a:schemeClr val="accent1"/>
              </a:solidFill>
              <a:ln w="19050">
                <a:solidFill>
                  <a:schemeClr val="lt1"/>
                </a:solidFill>
              </a:ln>
              <a:effectLst/>
            </c:spPr>
            <c:extLst>
              <c:ext xmlns:c16="http://schemas.microsoft.com/office/drawing/2014/chart" uri="{C3380CC4-5D6E-409C-BE32-E72D297353CC}">
                <c16:uniqueId val="{00000002-D098-C247-B474-21E27C06B7F1}"/>
              </c:ext>
            </c:extLst>
          </c:dPt>
          <c:dPt>
            <c:idx val="5"/>
            <c:bubble3D val="0"/>
            <c:spPr>
              <a:solidFill>
                <a:schemeClr val="accent1"/>
              </a:solidFill>
              <a:ln w="19050">
                <a:solidFill>
                  <a:schemeClr val="lt1"/>
                </a:solidFill>
              </a:ln>
              <a:effectLst/>
            </c:spPr>
            <c:extLst>
              <c:ext xmlns:c16="http://schemas.microsoft.com/office/drawing/2014/chart" uri="{C3380CC4-5D6E-409C-BE32-E72D297353CC}">
                <c16:uniqueId val="{00000003-D098-C247-B474-21E27C06B7F1}"/>
              </c:ext>
            </c:extLst>
          </c:dPt>
          <c:cat>
            <c:strRef>
              <c:f>Sheet1!$A$2:$A$7</c:f>
              <c:strCache>
                <c:ptCount val="6"/>
                <c:pt idx="0">
                  <c:v>A+</c:v>
                </c:pt>
                <c:pt idx="1">
                  <c:v>A  </c:v>
                </c:pt>
                <c:pt idx="2">
                  <c:v>B  </c:v>
                </c:pt>
                <c:pt idx="3">
                  <c:v>C  </c:v>
                </c:pt>
                <c:pt idx="4">
                  <c:v>D  </c:v>
                </c:pt>
                <c:pt idx="5">
                  <c:v>All other </c:v>
                </c:pt>
              </c:strCache>
            </c:strRef>
          </c:cat>
          <c:val>
            <c:numRef>
              <c:f>Sheet1!$B$2:$B$7</c:f>
              <c:numCache>
                <c:formatCode>0%</c:formatCode>
                <c:ptCount val="6"/>
                <c:pt idx="0">
                  <c:v>0.21</c:v>
                </c:pt>
                <c:pt idx="1">
                  <c:v>0.45999999999999996</c:v>
                </c:pt>
                <c:pt idx="2">
                  <c:v>0.78</c:v>
                </c:pt>
                <c:pt idx="3">
                  <c:v>0.93</c:v>
                </c:pt>
                <c:pt idx="4">
                  <c:v>0.95000000000000007</c:v>
                </c:pt>
                <c:pt idx="5">
                  <c:v>1</c:v>
                </c:pt>
              </c:numCache>
            </c:numRef>
          </c:val>
          <c:extLst>
            <c:ext xmlns:c16="http://schemas.microsoft.com/office/drawing/2014/chart" uri="{C3380CC4-5D6E-409C-BE32-E72D297353CC}">
              <c16:uniqueId val="{00000000-D098-C247-B474-21E27C06B7F1}"/>
            </c:ext>
          </c:extLst>
        </c:ser>
        <c:ser>
          <c:idx val="1"/>
          <c:order val="1"/>
          <c:tx>
            <c:strRef>
              <c:f>Sheet1!$C$1</c:f>
              <c:strCache>
                <c:ptCount val="1"/>
                <c:pt idx="0">
                  <c:v>Cum % Accounts</c:v>
                </c:pt>
              </c:strCache>
            </c:strRef>
          </c:tx>
          <c:spPr>
            <a:solidFill>
              <a:schemeClr val="bg1"/>
            </a:solidFill>
            <a:ln w="19050">
              <a:solidFill>
                <a:schemeClr val="bg2">
                  <a:alpha val="21000"/>
                </a:schemeClr>
              </a:solidFill>
            </a:ln>
            <a:effectLst/>
          </c:spPr>
          <c:cat>
            <c:strRef>
              <c:f>Sheet1!$A$2:$A$7</c:f>
              <c:strCache>
                <c:ptCount val="6"/>
                <c:pt idx="0">
                  <c:v>A+</c:v>
                </c:pt>
                <c:pt idx="1">
                  <c:v>A  </c:v>
                </c:pt>
                <c:pt idx="2">
                  <c:v>B  </c:v>
                </c:pt>
                <c:pt idx="3">
                  <c:v>C  </c:v>
                </c:pt>
                <c:pt idx="4">
                  <c:v>D  </c:v>
                </c:pt>
                <c:pt idx="5">
                  <c:v>All other </c:v>
                </c:pt>
              </c:strCache>
            </c:strRef>
          </c:cat>
          <c:val>
            <c:numRef>
              <c:f>Sheet1!$C$2:$C$7</c:f>
              <c:numCache>
                <c:formatCode>0%</c:formatCode>
                <c:ptCount val="6"/>
                <c:pt idx="0">
                  <c:v>1.7500000000000002E-2</c:v>
                </c:pt>
                <c:pt idx="1">
                  <c:v>8.8300000000000003E-2</c:v>
                </c:pt>
                <c:pt idx="2">
                  <c:v>0.39899999999999997</c:v>
                </c:pt>
                <c:pt idx="3">
                  <c:v>0.78959999999999997</c:v>
                </c:pt>
                <c:pt idx="4">
                  <c:v>0.81169999999999998</c:v>
                </c:pt>
                <c:pt idx="5">
                  <c:v>1</c:v>
                </c:pt>
              </c:numCache>
            </c:numRef>
          </c:val>
          <c:extLst>
            <c:ext xmlns:c16="http://schemas.microsoft.com/office/drawing/2014/chart" uri="{C3380CC4-5D6E-409C-BE32-E72D297353CC}">
              <c16:uniqueId val="{00000001-E649-3847-AACD-8E3878D8B0F6}"/>
            </c:ext>
          </c:extLst>
        </c:ser>
        <c:dLbls>
          <c:showLegendKey val="0"/>
          <c:showVal val="0"/>
          <c:showCatName val="0"/>
          <c:showSerName val="0"/>
          <c:showPercent val="0"/>
          <c:showBubbleSize val="0"/>
        </c:dLbls>
        <c:axId val="578771967"/>
        <c:axId val="687166015"/>
      </c:areaChart>
      <c:valAx>
        <c:axId val="687166015"/>
        <c:scaling>
          <c:orientation val="minMax"/>
          <c:max val="1"/>
        </c:scaling>
        <c:delete val="0"/>
        <c:axPos val="l"/>
        <c:numFmt formatCode="0%" sourceLinked="1"/>
        <c:majorTickMark val="out"/>
        <c:minorTickMark val="none"/>
        <c:tickLblPos val="nextTo"/>
        <c:spPr>
          <a:noFill/>
          <a:ln w="12700">
            <a:solidFill>
              <a:schemeClr val="bg2">
                <a:lumMod val="90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8771967"/>
        <c:crosses val="autoZero"/>
        <c:crossBetween val="midCat"/>
      </c:valAx>
      <c:catAx>
        <c:axId val="578771967"/>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87166015"/>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Jan</c:v>
                </c:pt>
                <c:pt idx="1">
                  <c:v>Feb</c:v>
                </c:pt>
                <c:pt idx="2">
                  <c:v>Mar</c:v>
                </c:pt>
                <c:pt idx="3">
                  <c:v>Apr</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26C-1743-A966-3687775CDACC}"/>
            </c:ext>
          </c:extLst>
        </c:ser>
        <c:dLbls>
          <c:showLegendKey val="0"/>
          <c:showVal val="0"/>
          <c:showCatName val="0"/>
          <c:showSerName val="0"/>
          <c:showPercent val="0"/>
          <c:showBubbleSize val="0"/>
        </c:dLbls>
        <c:gapWidth val="66"/>
        <c:overlap val="-27"/>
        <c:axId val="534274176"/>
        <c:axId val="542902240"/>
      </c:barChart>
      <c:catAx>
        <c:axId val="534274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2902240"/>
        <c:crosses val="autoZero"/>
        <c:auto val="1"/>
        <c:lblAlgn val="ctr"/>
        <c:lblOffset val="100"/>
        <c:noMultiLvlLbl val="0"/>
      </c:catAx>
      <c:valAx>
        <c:axId val="542902240"/>
        <c:scaling>
          <c:orientation val="minMax"/>
        </c:scaling>
        <c:delete val="1"/>
        <c:axPos val="l"/>
        <c:numFmt formatCode="General" sourceLinked="1"/>
        <c:majorTickMark val="none"/>
        <c:minorTickMark val="none"/>
        <c:tickLblPos val="nextTo"/>
        <c:crossAx val="534274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Jan</c:v>
                </c:pt>
                <c:pt idx="1">
                  <c:v>Feb</c:v>
                </c:pt>
                <c:pt idx="2">
                  <c:v>Mar</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68A0-A140-8682-4B9E809A6828}"/>
            </c:ext>
          </c:extLst>
        </c:ser>
        <c:dLbls>
          <c:showLegendKey val="0"/>
          <c:showVal val="0"/>
          <c:showCatName val="0"/>
          <c:showSerName val="0"/>
          <c:showPercent val="0"/>
          <c:showBubbleSize val="0"/>
        </c:dLbls>
        <c:gapWidth val="66"/>
        <c:axId val="534274176"/>
        <c:axId val="542902240"/>
      </c:barChart>
      <c:catAx>
        <c:axId val="534274176"/>
        <c:scaling>
          <c:orientation val="minMax"/>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2902240"/>
        <c:crosses val="autoZero"/>
        <c:auto val="1"/>
        <c:lblAlgn val="ctr"/>
        <c:lblOffset val="100"/>
        <c:noMultiLvlLbl val="0"/>
      </c:catAx>
      <c:valAx>
        <c:axId val="542902240"/>
        <c:scaling>
          <c:orientation val="minMax"/>
        </c:scaling>
        <c:delete val="1"/>
        <c:axPos val="b"/>
        <c:numFmt formatCode="General" sourceLinked="1"/>
        <c:majorTickMark val="none"/>
        <c:minorTickMark val="none"/>
        <c:tickLblPos val="nextTo"/>
        <c:crossAx val="534274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Jan</c:v>
                </c:pt>
                <c:pt idx="1">
                  <c:v>Feb</c:v>
                </c:pt>
                <c:pt idx="2">
                  <c:v>Mar</c:v>
                </c:pt>
                <c:pt idx="3">
                  <c:v>Apr</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26C-1743-A966-3687775CDACC}"/>
            </c:ext>
          </c:extLst>
        </c:ser>
        <c:dLbls>
          <c:showLegendKey val="0"/>
          <c:showVal val="0"/>
          <c:showCatName val="0"/>
          <c:showSerName val="0"/>
          <c:showPercent val="0"/>
          <c:showBubbleSize val="0"/>
        </c:dLbls>
        <c:gapWidth val="66"/>
        <c:overlap val="-27"/>
        <c:axId val="534274176"/>
        <c:axId val="542902240"/>
      </c:barChart>
      <c:catAx>
        <c:axId val="534274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2902240"/>
        <c:crosses val="autoZero"/>
        <c:auto val="1"/>
        <c:lblAlgn val="ctr"/>
        <c:lblOffset val="100"/>
        <c:noMultiLvlLbl val="0"/>
      </c:catAx>
      <c:valAx>
        <c:axId val="542902240"/>
        <c:scaling>
          <c:orientation val="minMax"/>
        </c:scaling>
        <c:delete val="1"/>
        <c:axPos val="l"/>
        <c:numFmt formatCode="General" sourceLinked="1"/>
        <c:majorTickMark val="none"/>
        <c:minorTickMark val="none"/>
        <c:tickLblPos val="nextTo"/>
        <c:crossAx val="534274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Sales</c:v>
                </c:pt>
              </c:strCache>
            </c:strRef>
          </c:tx>
          <c:spPr>
            <a:solidFill>
              <a:schemeClr val="accent1"/>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3-4922-A346-9F57-683EDC86E9C0}"/>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4-4922-A346-9F57-683EDC86E9C0}"/>
              </c:ext>
            </c:extLst>
          </c:dPt>
          <c:dPt>
            <c:idx val="6"/>
            <c:invertIfNegative val="0"/>
            <c:bubble3D val="0"/>
            <c:spPr>
              <a:solidFill>
                <a:schemeClr val="accent2"/>
              </a:solidFill>
              <a:ln>
                <a:noFill/>
              </a:ln>
              <a:effectLst/>
            </c:spPr>
            <c:extLst>
              <c:ext xmlns:c16="http://schemas.microsoft.com/office/drawing/2014/chart" uri="{C3380CC4-5D6E-409C-BE32-E72D297353CC}">
                <c16:uniqueId val="{00000008-4922-A346-9F57-683EDC86E9C0}"/>
              </c:ext>
            </c:extLst>
          </c:dPt>
          <c:dPt>
            <c:idx val="8"/>
            <c:invertIfNegative val="0"/>
            <c:bubble3D val="0"/>
            <c:spPr>
              <a:solidFill>
                <a:schemeClr val="accent2"/>
              </a:solidFill>
              <a:ln>
                <a:noFill/>
              </a:ln>
              <a:effectLst/>
            </c:spPr>
            <c:extLst>
              <c:ext xmlns:c16="http://schemas.microsoft.com/office/drawing/2014/chart" uri="{C3380CC4-5D6E-409C-BE32-E72D297353CC}">
                <c16:uniqueId val="{00000006-4922-A346-9F57-683EDC86E9C0}"/>
              </c:ext>
            </c:extLst>
          </c:dPt>
          <c:dPt>
            <c:idx val="10"/>
            <c:invertIfNegative val="0"/>
            <c:bubble3D val="0"/>
            <c:spPr>
              <a:solidFill>
                <a:schemeClr val="bg2"/>
              </a:solidFill>
              <a:ln>
                <a:noFill/>
              </a:ln>
              <a:effectLst/>
            </c:spPr>
            <c:extLst>
              <c:ext xmlns:c16="http://schemas.microsoft.com/office/drawing/2014/chart" uri="{C3380CC4-5D6E-409C-BE32-E72D297353CC}">
                <c16:uniqueId val="{00000007-4922-A346-9F57-683EDC86E9C0}"/>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922-A346-9F57-683EDC86E9C0}"/>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922-A346-9F57-683EDC86E9C0}"/>
                </c:ext>
              </c:extLst>
            </c:dLbl>
            <c:dLbl>
              <c:idx val="6"/>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922-A346-9F57-683EDC86E9C0}"/>
                </c:ext>
              </c:extLst>
            </c:dLbl>
            <c:dLbl>
              <c:idx val="8"/>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922-A346-9F57-683EDC86E9C0}"/>
                </c:ext>
              </c:extLst>
            </c:dLbl>
            <c:dLbl>
              <c:idx val="1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922-A346-9F57-683EDC86E9C0}"/>
                </c:ext>
              </c:extLst>
            </c:dLbl>
            <c:numFmt formatCode="#,&quot;K&quot;"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Ellie-Rose Q3</c:v>
                </c:pt>
                <c:pt idx="1">
                  <c:v>Ellie-Rose Q4</c:v>
                </c:pt>
                <c:pt idx="2">
                  <c:v>Ira Q1</c:v>
                </c:pt>
                <c:pt idx="3">
                  <c:v>Johan Q4</c:v>
                </c:pt>
                <c:pt idx="4">
                  <c:v>Jimmy Q3</c:v>
                </c:pt>
                <c:pt idx="5">
                  <c:v>Rian Q4</c:v>
                </c:pt>
                <c:pt idx="6">
                  <c:v>Ellie-Rose Q1</c:v>
                </c:pt>
                <c:pt idx="7">
                  <c:v>Jamaal Q4</c:v>
                </c:pt>
                <c:pt idx="8">
                  <c:v>Ellie-Rose Q2</c:v>
                </c:pt>
                <c:pt idx="9">
                  <c:v>Ralph Q3</c:v>
                </c:pt>
                <c:pt idx="10">
                  <c:v>AVE OF NEXT 20</c:v>
                </c:pt>
              </c:strCache>
            </c:strRef>
          </c:cat>
          <c:val>
            <c:numRef>
              <c:f>Sheet1!$B$2:$B$12</c:f>
              <c:numCache>
                <c:formatCode>General</c:formatCode>
                <c:ptCount val="11"/>
                <c:pt idx="0">
                  <c:v>169500</c:v>
                </c:pt>
                <c:pt idx="1">
                  <c:v>109500</c:v>
                </c:pt>
                <c:pt idx="2">
                  <c:v>58800</c:v>
                </c:pt>
                <c:pt idx="3">
                  <c:v>47500</c:v>
                </c:pt>
                <c:pt idx="4">
                  <c:v>46500</c:v>
                </c:pt>
                <c:pt idx="5">
                  <c:v>46000</c:v>
                </c:pt>
                <c:pt idx="6">
                  <c:v>45500</c:v>
                </c:pt>
                <c:pt idx="7">
                  <c:v>45000</c:v>
                </c:pt>
                <c:pt idx="8">
                  <c:v>42500</c:v>
                </c:pt>
                <c:pt idx="9">
                  <c:v>41500</c:v>
                </c:pt>
                <c:pt idx="10">
                  <c:v>33092.105263157893</c:v>
                </c:pt>
              </c:numCache>
            </c:numRef>
          </c:val>
          <c:extLst>
            <c:ext xmlns:c16="http://schemas.microsoft.com/office/drawing/2014/chart" uri="{C3380CC4-5D6E-409C-BE32-E72D297353CC}">
              <c16:uniqueId val="{00000000-4922-A346-9F57-683EDC86E9C0}"/>
            </c:ext>
          </c:extLst>
        </c:ser>
        <c:dLbls>
          <c:showLegendKey val="0"/>
          <c:showVal val="0"/>
          <c:showCatName val="0"/>
          <c:showSerName val="0"/>
          <c:showPercent val="0"/>
          <c:showBubbleSize val="0"/>
        </c:dLbls>
        <c:gapWidth val="33"/>
        <c:axId val="592163679"/>
        <c:axId val="592055279"/>
      </c:barChart>
      <c:catAx>
        <c:axId val="5921636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92055279"/>
        <c:crosses val="autoZero"/>
        <c:auto val="1"/>
        <c:lblAlgn val="ctr"/>
        <c:lblOffset val="100"/>
        <c:noMultiLvlLbl val="0"/>
      </c:catAx>
      <c:valAx>
        <c:axId val="592055279"/>
        <c:scaling>
          <c:orientation val="minMax"/>
        </c:scaling>
        <c:delete val="1"/>
        <c:axPos val="l"/>
        <c:numFmt formatCode="General" sourceLinked="1"/>
        <c:majorTickMark val="none"/>
        <c:minorTickMark val="none"/>
        <c:tickLblPos val="nextTo"/>
        <c:crossAx val="5921636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 January 2020</c:v>
                </c:pt>
                <c:pt idx="1">
                  <c:v> February 2020</c:v>
                </c:pt>
                <c:pt idx="2">
                  <c:v> March 2020</c:v>
                </c:pt>
                <c:pt idx="3">
                  <c:v> April 2020</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E8B-4548-BB96-E2C230C43E8D}"/>
            </c:ext>
          </c:extLst>
        </c:ser>
        <c:dLbls>
          <c:showLegendKey val="0"/>
          <c:showVal val="0"/>
          <c:showCatName val="0"/>
          <c:showSerName val="0"/>
          <c:showPercent val="0"/>
          <c:showBubbleSize val="0"/>
        </c:dLbls>
        <c:gapWidth val="66"/>
        <c:overlap val="-27"/>
        <c:axId val="534274176"/>
        <c:axId val="542902240"/>
      </c:barChart>
      <c:catAx>
        <c:axId val="534274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542902240"/>
        <c:crosses val="autoZero"/>
        <c:auto val="1"/>
        <c:lblAlgn val="ctr"/>
        <c:lblOffset val="100"/>
        <c:noMultiLvlLbl val="0"/>
      </c:catAx>
      <c:valAx>
        <c:axId val="542902240"/>
        <c:scaling>
          <c:orientation val="minMax"/>
        </c:scaling>
        <c:delete val="1"/>
        <c:axPos val="l"/>
        <c:numFmt formatCode="General" sourceLinked="1"/>
        <c:majorTickMark val="none"/>
        <c:minorTickMark val="none"/>
        <c:tickLblPos val="nextTo"/>
        <c:crossAx val="534274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Jan</c:v>
                </c:pt>
                <c:pt idx="1">
                  <c:v>Feb</c:v>
                </c:pt>
                <c:pt idx="2">
                  <c:v>Mar</c:v>
                </c:pt>
                <c:pt idx="3">
                  <c:v>Apr</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26C-1743-A966-3687775CDACC}"/>
            </c:ext>
          </c:extLst>
        </c:ser>
        <c:dLbls>
          <c:showLegendKey val="0"/>
          <c:showVal val="0"/>
          <c:showCatName val="0"/>
          <c:showSerName val="0"/>
          <c:showPercent val="0"/>
          <c:showBubbleSize val="0"/>
        </c:dLbls>
        <c:gapWidth val="66"/>
        <c:overlap val="-27"/>
        <c:axId val="534274176"/>
        <c:axId val="542902240"/>
      </c:barChart>
      <c:catAx>
        <c:axId val="534274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2902240"/>
        <c:crosses val="autoZero"/>
        <c:auto val="1"/>
        <c:lblAlgn val="ctr"/>
        <c:lblOffset val="100"/>
        <c:noMultiLvlLbl val="0"/>
      </c:catAx>
      <c:valAx>
        <c:axId val="542902240"/>
        <c:scaling>
          <c:orientation val="minMax"/>
        </c:scaling>
        <c:delete val="1"/>
        <c:axPos val="l"/>
        <c:numFmt formatCode="General" sourceLinked="1"/>
        <c:majorTickMark val="none"/>
        <c:minorTickMark val="none"/>
        <c:tickLblPos val="nextTo"/>
        <c:crossAx val="534274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Jan</c:v>
                </c:pt>
                <c:pt idx="1">
                  <c:v>Feb</c:v>
                </c:pt>
                <c:pt idx="2">
                  <c:v>Mar</c:v>
                </c:pt>
                <c:pt idx="3">
                  <c:v>Apr</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26C-1743-A966-3687775CDACC}"/>
            </c:ext>
          </c:extLst>
        </c:ser>
        <c:dLbls>
          <c:showLegendKey val="0"/>
          <c:showVal val="0"/>
          <c:showCatName val="0"/>
          <c:showSerName val="0"/>
          <c:showPercent val="0"/>
          <c:showBubbleSize val="0"/>
        </c:dLbls>
        <c:gapWidth val="50"/>
        <c:overlap val="-27"/>
        <c:axId val="534274176"/>
        <c:axId val="542902240"/>
      </c:barChart>
      <c:catAx>
        <c:axId val="534274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2902240"/>
        <c:crosses val="autoZero"/>
        <c:auto val="1"/>
        <c:lblAlgn val="ctr"/>
        <c:lblOffset val="100"/>
        <c:noMultiLvlLbl val="0"/>
      </c:catAx>
      <c:valAx>
        <c:axId val="542902240"/>
        <c:scaling>
          <c:orientation val="minMax"/>
        </c:scaling>
        <c:delete val="1"/>
        <c:axPos val="l"/>
        <c:numFmt formatCode="General" sourceLinked="1"/>
        <c:majorTickMark val="none"/>
        <c:minorTickMark val="none"/>
        <c:tickLblPos val="nextTo"/>
        <c:crossAx val="534274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Jan</c:v>
                </c:pt>
                <c:pt idx="1">
                  <c:v>Feb</c:v>
                </c:pt>
                <c:pt idx="2">
                  <c:v>Mar</c:v>
                </c:pt>
                <c:pt idx="3">
                  <c:v>Apr</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7D7-D146-99C1-BDEA74059E6B}"/>
            </c:ext>
          </c:extLst>
        </c:ser>
        <c:dLbls>
          <c:showLegendKey val="0"/>
          <c:showVal val="0"/>
          <c:showCatName val="0"/>
          <c:showSerName val="0"/>
          <c:showPercent val="0"/>
          <c:showBubbleSize val="0"/>
        </c:dLbls>
        <c:gapWidth val="352"/>
        <c:overlap val="-27"/>
        <c:axId val="534274176"/>
        <c:axId val="542902240"/>
      </c:barChart>
      <c:catAx>
        <c:axId val="534274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2902240"/>
        <c:crosses val="autoZero"/>
        <c:auto val="1"/>
        <c:lblAlgn val="ctr"/>
        <c:lblOffset val="100"/>
        <c:noMultiLvlLbl val="0"/>
      </c:catAx>
      <c:valAx>
        <c:axId val="542902240"/>
        <c:scaling>
          <c:orientation val="minMax"/>
        </c:scaling>
        <c:delete val="1"/>
        <c:axPos val="l"/>
        <c:numFmt formatCode="General" sourceLinked="1"/>
        <c:majorTickMark val="none"/>
        <c:minorTickMark val="none"/>
        <c:tickLblPos val="nextTo"/>
        <c:crossAx val="534274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Jan</c:v>
                </c:pt>
                <c:pt idx="1">
                  <c:v>Feb</c:v>
                </c:pt>
                <c:pt idx="2">
                  <c:v>Mar</c:v>
                </c:pt>
                <c:pt idx="3">
                  <c:v>Apr</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26C-1743-A966-3687775CDACC}"/>
            </c:ext>
          </c:extLst>
        </c:ser>
        <c:dLbls>
          <c:showLegendKey val="0"/>
          <c:showVal val="0"/>
          <c:showCatName val="0"/>
          <c:showSerName val="0"/>
          <c:showPercent val="0"/>
          <c:showBubbleSize val="0"/>
        </c:dLbls>
        <c:gapWidth val="50"/>
        <c:overlap val="-27"/>
        <c:axId val="534274176"/>
        <c:axId val="542902240"/>
      </c:barChart>
      <c:catAx>
        <c:axId val="534274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2902240"/>
        <c:crosses val="autoZero"/>
        <c:auto val="1"/>
        <c:lblAlgn val="ctr"/>
        <c:lblOffset val="100"/>
        <c:noMultiLvlLbl val="0"/>
      </c:catAx>
      <c:valAx>
        <c:axId val="542902240"/>
        <c:scaling>
          <c:orientation val="minMax"/>
        </c:scaling>
        <c:delete val="1"/>
        <c:axPos val="l"/>
        <c:numFmt formatCode="General" sourceLinked="1"/>
        <c:majorTickMark val="none"/>
        <c:minorTickMark val="none"/>
        <c:tickLblPos val="nextTo"/>
        <c:crossAx val="534274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A495-5E45-844B-D1AD6A2A86A2}"/>
              </c:ext>
            </c:extLst>
          </c:dPt>
          <c:dPt>
            <c:idx val="1"/>
            <c:invertIfNegative val="0"/>
            <c:bubble3D val="0"/>
            <c:spPr>
              <a:solidFill>
                <a:schemeClr val="accent3"/>
              </a:solidFill>
              <a:ln>
                <a:noFill/>
              </a:ln>
              <a:effectLst/>
            </c:spPr>
            <c:extLst>
              <c:ext xmlns:c16="http://schemas.microsoft.com/office/drawing/2014/chart" uri="{C3380CC4-5D6E-409C-BE32-E72D297353CC}">
                <c16:uniqueId val="{00000000-A495-5E45-844B-D1AD6A2A86A2}"/>
              </c:ext>
            </c:extLst>
          </c:dPt>
          <c:dPt>
            <c:idx val="2"/>
            <c:invertIfNegative val="0"/>
            <c:bubble3D val="0"/>
            <c:spPr>
              <a:solidFill>
                <a:schemeClr val="accent4"/>
              </a:solidFill>
              <a:ln>
                <a:noFill/>
              </a:ln>
              <a:effectLst/>
            </c:spPr>
            <c:extLst>
              <c:ext xmlns:c16="http://schemas.microsoft.com/office/drawing/2014/chart" uri="{C3380CC4-5D6E-409C-BE32-E72D297353CC}">
                <c16:uniqueId val="{00000002-A495-5E45-844B-D1AD6A2A86A2}"/>
              </c:ext>
            </c:extLst>
          </c:dPt>
          <c:dPt>
            <c:idx val="3"/>
            <c:invertIfNegative val="0"/>
            <c:bubble3D val="0"/>
            <c:spPr>
              <a:solidFill>
                <a:schemeClr val="accent5"/>
              </a:solidFill>
              <a:ln>
                <a:noFill/>
              </a:ln>
              <a:effectLst/>
            </c:spPr>
            <c:extLst>
              <c:ext xmlns:c16="http://schemas.microsoft.com/office/drawing/2014/chart" uri="{C3380CC4-5D6E-409C-BE32-E72D297353CC}">
                <c16:uniqueId val="{00000003-A495-5E45-844B-D1AD6A2A86A2}"/>
              </c:ext>
            </c:extLst>
          </c:dPt>
          <c:cat>
            <c:strRef>
              <c:f>Sheet1!$A$2:$A$5</c:f>
              <c:strCache>
                <c:ptCount val="4"/>
                <c:pt idx="0">
                  <c:v>Jan</c:v>
                </c:pt>
                <c:pt idx="1">
                  <c:v>Feb</c:v>
                </c:pt>
                <c:pt idx="2">
                  <c:v>Mar</c:v>
                </c:pt>
                <c:pt idx="3">
                  <c:v>Apr</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7D7-D146-99C1-BDEA74059E6B}"/>
            </c:ext>
          </c:extLst>
        </c:ser>
        <c:dLbls>
          <c:showLegendKey val="0"/>
          <c:showVal val="0"/>
          <c:showCatName val="0"/>
          <c:showSerName val="0"/>
          <c:showPercent val="0"/>
          <c:showBubbleSize val="0"/>
        </c:dLbls>
        <c:gapWidth val="50"/>
        <c:overlap val="-27"/>
        <c:axId val="534274176"/>
        <c:axId val="542902240"/>
      </c:barChart>
      <c:catAx>
        <c:axId val="534274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2902240"/>
        <c:crosses val="autoZero"/>
        <c:auto val="1"/>
        <c:lblAlgn val="ctr"/>
        <c:lblOffset val="100"/>
        <c:noMultiLvlLbl val="0"/>
      </c:catAx>
      <c:valAx>
        <c:axId val="542902240"/>
        <c:scaling>
          <c:orientation val="minMax"/>
        </c:scaling>
        <c:delete val="1"/>
        <c:axPos val="l"/>
        <c:numFmt formatCode="General" sourceLinked="1"/>
        <c:majorTickMark val="none"/>
        <c:minorTickMark val="none"/>
        <c:tickLblPos val="nextTo"/>
        <c:crossAx val="534274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Sheet1!$A$2:$A$4</c:f>
              <c:strCache>
                <c:ptCount val="3"/>
                <c:pt idx="0">
                  <c:v>Jan</c:v>
                </c:pt>
                <c:pt idx="1">
                  <c:v>Feb</c:v>
                </c:pt>
                <c:pt idx="2">
                  <c:v>Mar</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68A0-A140-8682-4B9E809A6828}"/>
            </c:ext>
          </c:extLst>
        </c:ser>
        <c:dLbls>
          <c:showLegendKey val="0"/>
          <c:showVal val="0"/>
          <c:showCatName val="0"/>
          <c:showSerName val="0"/>
          <c:showPercent val="0"/>
          <c:showBubbleSize val="0"/>
        </c:dLbls>
        <c:gapWidth val="66"/>
        <c:axId val="534274176"/>
        <c:axId val="542902240"/>
      </c:barChart>
      <c:catAx>
        <c:axId val="534274176"/>
        <c:scaling>
          <c:orientation val="minMax"/>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2902240"/>
        <c:crosses val="autoZero"/>
        <c:auto val="1"/>
        <c:lblAlgn val="ctr"/>
        <c:lblOffset val="100"/>
        <c:noMultiLvlLbl val="0"/>
      </c:catAx>
      <c:valAx>
        <c:axId val="542902240"/>
        <c:scaling>
          <c:orientation val="minMax"/>
        </c:scaling>
        <c:delete val="1"/>
        <c:axPos val="b"/>
        <c:numFmt formatCode="General" sourceLinked="1"/>
        <c:majorTickMark val="none"/>
        <c:minorTickMark val="none"/>
        <c:tickLblPos val="nextTo"/>
        <c:crossAx val="534274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Sheet1!$A$2:$A$4</c:f>
              <c:strCache>
                <c:ptCount val="3"/>
                <c:pt idx="0">
                  <c:v>Feb</c:v>
                </c:pt>
                <c:pt idx="1">
                  <c:v>Mar</c:v>
                </c:pt>
                <c:pt idx="2">
                  <c:v>Jan</c:v>
                </c:pt>
              </c:strCache>
            </c:strRef>
          </c:cat>
          <c:val>
            <c:numRef>
              <c:f>Sheet1!$B$2:$B$4</c:f>
              <c:numCache>
                <c:formatCode>General</c:formatCode>
                <c:ptCount val="3"/>
                <c:pt idx="0">
                  <c:v>2.5</c:v>
                </c:pt>
                <c:pt idx="1">
                  <c:v>3.5</c:v>
                </c:pt>
                <c:pt idx="2">
                  <c:v>4.3</c:v>
                </c:pt>
              </c:numCache>
            </c:numRef>
          </c:val>
          <c:extLst>
            <c:ext xmlns:c16="http://schemas.microsoft.com/office/drawing/2014/chart" uri="{C3380CC4-5D6E-409C-BE32-E72D297353CC}">
              <c16:uniqueId val="{00000000-7688-014B-8907-01B9C3F577DE}"/>
            </c:ext>
          </c:extLst>
        </c:ser>
        <c:dLbls>
          <c:showLegendKey val="0"/>
          <c:showVal val="0"/>
          <c:showCatName val="0"/>
          <c:showSerName val="0"/>
          <c:showPercent val="0"/>
          <c:showBubbleSize val="0"/>
        </c:dLbls>
        <c:gapWidth val="66"/>
        <c:axId val="534274176"/>
        <c:axId val="542902240"/>
      </c:barChart>
      <c:catAx>
        <c:axId val="534274176"/>
        <c:scaling>
          <c:orientation val="minMax"/>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2902240"/>
        <c:crosses val="autoZero"/>
        <c:auto val="1"/>
        <c:lblAlgn val="ctr"/>
        <c:lblOffset val="100"/>
        <c:noMultiLvlLbl val="0"/>
      </c:catAx>
      <c:valAx>
        <c:axId val="542902240"/>
        <c:scaling>
          <c:orientation val="minMax"/>
        </c:scaling>
        <c:delete val="1"/>
        <c:axPos val="b"/>
        <c:numFmt formatCode="General" sourceLinked="1"/>
        <c:majorTickMark val="none"/>
        <c:minorTickMark val="none"/>
        <c:tickLblPos val="nextTo"/>
        <c:crossAx val="534274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Jan</c:v>
                </c:pt>
                <c:pt idx="1">
                  <c:v>Feb</c:v>
                </c:pt>
                <c:pt idx="2">
                  <c:v>Mar</c:v>
                </c:pt>
                <c:pt idx="3">
                  <c:v>Apr</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26C-1743-A966-3687775CDACC}"/>
            </c:ext>
          </c:extLst>
        </c:ser>
        <c:dLbls>
          <c:showLegendKey val="0"/>
          <c:showVal val="0"/>
          <c:showCatName val="0"/>
          <c:showSerName val="0"/>
          <c:showPercent val="0"/>
          <c:showBubbleSize val="0"/>
        </c:dLbls>
        <c:gapWidth val="50"/>
        <c:overlap val="-27"/>
        <c:axId val="534274176"/>
        <c:axId val="542902240"/>
      </c:barChart>
      <c:catAx>
        <c:axId val="534274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2902240"/>
        <c:crosses val="autoZero"/>
        <c:auto val="1"/>
        <c:lblAlgn val="ctr"/>
        <c:lblOffset val="100"/>
        <c:noMultiLvlLbl val="0"/>
      </c:catAx>
      <c:valAx>
        <c:axId val="5429022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4274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Jan</c:v>
                </c:pt>
                <c:pt idx="1">
                  <c:v>Feb</c:v>
                </c:pt>
                <c:pt idx="2">
                  <c:v>Mar</c:v>
                </c:pt>
                <c:pt idx="3">
                  <c:v>Apr</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7D7-D146-99C1-BDEA74059E6B}"/>
            </c:ext>
          </c:extLst>
        </c:ser>
        <c:dLbls>
          <c:showLegendKey val="0"/>
          <c:showVal val="0"/>
          <c:showCatName val="0"/>
          <c:showSerName val="0"/>
          <c:showPercent val="0"/>
          <c:showBubbleSize val="0"/>
        </c:dLbls>
        <c:gapWidth val="50"/>
        <c:overlap val="-27"/>
        <c:axId val="534274176"/>
        <c:axId val="542902240"/>
      </c:barChart>
      <c:catAx>
        <c:axId val="534274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2902240"/>
        <c:crosses val="autoZero"/>
        <c:auto val="1"/>
        <c:lblAlgn val="ctr"/>
        <c:lblOffset val="100"/>
        <c:noMultiLvlLbl val="0"/>
      </c:catAx>
      <c:valAx>
        <c:axId val="542902240"/>
        <c:scaling>
          <c:orientation val="minMax"/>
          <c:min val="2"/>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4274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spPr>
            <a:solidFill>
              <a:schemeClr val="accent1"/>
            </a:solidFill>
            <a:ln>
              <a:noFill/>
            </a:ln>
            <a:effectLst/>
          </c:spPr>
          <c:invertIfNegative val="0"/>
          <c:val>
            <c:numRef>
              <c:f>Sheet1!$E$4:$E$9</c:f>
              <c:numCache>
                <c:formatCode>0%</c:formatCode>
                <c:ptCount val="6"/>
                <c:pt idx="0">
                  <c:v>0.02</c:v>
                </c:pt>
                <c:pt idx="1">
                  <c:v>7.0000000000000007E-2</c:v>
                </c:pt>
                <c:pt idx="2">
                  <c:v>0.31</c:v>
                </c:pt>
                <c:pt idx="3">
                  <c:v>0.39</c:v>
                </c:pt>
                <c:pt idx="4">
                  <c:v>0.02</c:v>
                </c:pt>
                <c:pt idx="5">
                  <c:v>0.19</c:v>
                </c:pt>
              </c:numCache>
            </c:numRef>
          </c:val>
          <c:extLst>
            <c:ext xmlns:c16="http://schemas.microsoft.com/office/drawing/2014/chart" uri="{C3380CC4-5D6E-409C-BE32-E72D297353CC}">
              <c16:uniqueId val="{00000000-782F-EC49-A2A8-B1CF7B93A108}"/>
            </c:ext>
          </c:extLst>
        </c:ser>
        <c:dLbls>
          <c:showLegendKey val="0"/>
          <c:showVal val="0"/>
          <c:showCatName val="0"/>
          <c:showSerName val="0"/>
          <c:showPercent val="0"/>
          <c:showBubbleSize val="0"/>
        </c:dLbls>
        <c:gapWidth val="66"/>
        <c:axId val="1624591631"/>
        <c:axId val="1578293391"/>
      </c:barChart>
      <c:catAx>
        <c:axId val="1624591631"/>
        <c:scaling>
          <c:orientation val="maxMin"/>
        </c:scaling>
        <c:delete val="1"/>
        <c:axPos val="l"/>
        <c:majorTickMark val="out"/>
        <c:minorTickMark val="none"/>
        <c:tickLblPos val="nextTo"/>
        <c:crossAx val="1578293391"/>
        <c:crosses val="autoZero"/>
        <c:auto val="1"/>
        <c:lblAlgn val="ctr"/>
        <c:lblOffset val="100"/>
        <c:noMultiLvlLbl val="0"/>
      </c:catAx>
      <c:valAx>
        <c:axId val="1578293391"/>
        <c:scaling>
          <c:orientation val="minMax"/>
        </c:scaling>
        <c:delete val="1"/>
        <c:axPos val="t"/>
        <c:numFmt formatCode="0%" sourceLinked="1"/>
        <c:majorTickMark val="none"/>
        <c:minorTickMark val="none"/>
        <c:tickLblPos val="nextTo"/>
        <c:crossAx val="1624591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Sales</c:v>
                </c:pt>
              </c:strCache>
            </c:strRef>
          </c:tx>
          <c:spPr>
            <a:solidFill>
              <a:schemeClr val="accent1"/>
            </a:solidFill>
            <a:ln>
              <a:noFill/>
            </a:ln>
            <a:effectLst/>
          </c:spPr>
          <c:invertIfNegative val="0"/>
          <c:dPt>
            <c:idx val="0"/>
            <c:invertIfNegative val="0"/>
            <c:bubble3D val="0"/>
            <c:spPr>
              <a:solidFill>
                <a:schemeClr val="bg2"/>
              </a:solidFill>
              <a:ln>
                <a:noFill/>
              </a:ln>
              <a:effectLst/>
            </c:spPr>
            <c:extLst>
              <c:ext xmlns:c16="http://schemas.microsoft.com/office/drawing/2014/chart" uri="{C3380CC4-5D6E-409C-BE32-E72D297353CC}">
                <c16:uniqueId val="{00000001-9C58-014E-A7CA-CAE73725FDB2}"/>
              </c:ext>
            </c:extLst>
          </c:dPt>
          <c:dPt>
            <c:idx val="1"/>
            <c:invertIfNegative val="0"/>
            <c:bubble3D val="0"/>
            <c:spPr>
              <a:solidFill>
                <a:schemeClr val="bg2"/>
              </a:solidFill>
              <a:ln>
                <a:noFill/>
              </a:ln>
              <a:effectLst/>
            </c:spPr>
            <c:extLst>
              <c:ext xmlns:c16="http://schemas.microsoft.com/office/drawing/2014/chart" uri="{C3380CC4-5D6E-409C-BE32-E72D297353CC}">
                <c16:uniqueId val="{00000003-9C58-014E-A7CA-CAE73725FDB2}"/>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5-9C58-014E-A7CA-CAE73725FDB2}"/>
              </c:ext>
            </c:extLst>
          </c:dPt>
          <c:dPt>
            <c:idx val="8"/>
            <c:invertIfNegative val="0"/>
            <c:bubble3D val="0"/>
            <c:spPr>
              <a:solidFill>
                <a:schemeClr val="accent1"/>
              </a:solidFill>
              <a:ln>
                <a:noFill/>
              </a:ln>
              <a:effectLst/>
            </c:spPr>
            <c:extLst>
              <c:ext xmlns:c16="http://schemas.microsoft.com/office/drawing/2014/chart" uri="{C3380CC4-5D6E-409C-BE32-E72D297353CC}">
                <c16:uniqueId val="{00000007-9C58-014E-A7CA-CAE73725FDB2}"/>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09-9C58-014E-A7CA-CAE73725FDB2}"/>
              </c:ext>
            </c:extLst>
          </c:dPt>
          <c:dLbls>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9C58-014E-A7CA-CAE73725FDB2}"/>
                </c:ext>
              </c:extLst>
            </c:dLbl>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9C58-014E-A7CA-CAE73725FDB2}"/>
                </c:ext>
              </c:extLst>
            </c:dLbl>
            <c:numFmt formatCode="&quot;$&quot;#,&quot;K&quot;"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Ellie-Rose Q3</c:v>
                </c:pt>
                <c:pt idx="1">
                  <c:v>Ellie-Rose Q4</c:v>
                </c:pt>
                <c:pt idx="2">
                  <c:v>Ira Q1</c:v>
                </c:pt>
                <c:pt idx="3">
                  <c:v>Johan Q4</c:v>
                </c:pt>
                <c:pt idx="4">
                  <c:v>Jimmy Q3</c:v>
                </c:pt>
                <c:pt idx="5">
                  <c:v>Rian Q4</c:v>
                </c:pt>
                <c:pt idx="6">
                  <c:v>Ellie-Rose Q1</c:v>
                </c:pt>
                <c:pt idx="7">
                  <c:v>Jamaal Q4</c:v>
                </c:pt>
                <c:pt idx="8">
                  <c:v>Ellie-Rose Q2</c:v>
                </c:pt>
                <c:pt idx="9">
                  <c:v>Ralph Q3</c:v>
                </c:pt>
                <c:pt idx="10">
                  <c:v>AVE OF NEXT 20</c:v>
                </c:pt>
              </c:strCache>
            </c:strRef>
          </c:cat>
          <c:val>
            <c:numRef>
              <c:f>Sheet1!$B$2:$B$12</c:f>
              <c:numCache>
                <c:formatCode>General</c:formatCode>
                <c:ptCount val="11"/>
                <c:pt idx="0">
                  <c:v>169500</c:v>
                </c:pt>
                <c:pt idx="1">
                  <c:v>109500</c:v>
                </c:pt>
                <c:pt idx="2">
                  <c:v>58800</c:v>
                </c:pt>
                <c:pt idx="3">
                  <c:v>47500</c:v>
                </c:pt>
                <c:pt idx="4">
                  <c:v>46500</c:v>
                </c:pt>
                <c:pt idx="5">
                  <c:v>46000</c:v>
                </c:pt>
                <c:pt idx="6">
                  <c:v>45500</c:v>
                </c:pt>
                <c:pt idx="7">
                  <c:v>45000</c:v>
                </c:pt>
                <c:pt idx="8">
                  <c:v>42500</c:v>
                </c:pt>
                <c:pt idx="9">
                  <c:v>41500</c:v>
                </c:pt>
                <c:pt idx="10">
                  <c:v>33092.105263157893</c:v>
                </c:pt>
              </c:numCache>
            </c:numRef>
          </c:val>
          <c:extLst>
            <c:ext xmlns:c16="http://schemas.microsoft.com/office/drawing/2014/chart" uri="{C3380CC4-5D6E-409C-BE32-E72D297353CC}">
              <c16:uniqueId val="{0000000A-9C58-014E-A7CA-CAE73725FDB2}"/>
            </c:ext>
          </c:extLst>
        </c:ser>
        <c:dLbls>
          <c:showLegendKey val="0"/>
          <c:showVal val="0"/>
          <c:showCatName val="0"/>
          <c:showSerName val="0"/>
          <c:showPercent val="0"/>
          <c:showBubbleSize val="0"/>
        </c:dLbls>
        <c:gapWidth val="33"/>
        <c:axId val="592163679"/>
        <c:axId val="592055279"/>
      </c:barChart>
      <c:catAx>
        <c:axId val="5921636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92055279"/>
        <c:crosses val="autoZero"/>
        <c:auto val="1"/>
        <c:lblAlgn val="ctr"/>
        <c:lblOffset val="100"/>
        <c:noMultiLvlLbl val="0"/>
      </c:catAx>
      <c:valAx>
        <c:axId val="592055279"/>
        <c:scaling>
          <c:orientation val="minMax"/>
          <c:max val="60000"/>
          <c:min val="0"/>
        </c:scaling>
        <c:delete val="0"/>
        <c:axPos val="l"/>
        <c:majorGridlines>
          <c:spPr>
            <a:ln w="9525" cap="flat" cmpd="sng" algn="ctr">
              <a:solidFill>
                <a:schemeClr val="tx1">
                  <a:lumMod val="15000"/>
                  <a:lumOff val="85000"/>
                </a:schemeClr>
              </a:solidFill>
              <a:round/>
            </a:ln>
            <a:effectLst/>
          </c:spPr>
        </c:majorGridlines>
        <c:numFmt formatCode="&quot;$&quot;#,&quot;K&quot;" sourceLinked="0"/>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921636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Sales</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9C58-014E-A7CA-CAE73725FDB2}"/>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9C58-014E-A7CA-CAE73725FDB2}"/>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5-9C58-014E-A7CA-CAE73725FDB2}"/>
              </c:ext>
            </c:extLst>
          </c:dPt>
          <c:dPt>
            <c:idx val="8"/>
            <c:invertIfNegative val="0"/>
            <c:bubble3D val="0"/>
            <c:spPr>
              <a:solidFill>
                <a:schemeClr val="accent1"/>
              </a:solidFill>
              <a:ln>
                <a:noFill/>
              </a:ln>
              <a:effectLst/>
            </c:spPr>
            <c:extLst>
              <c:ext xmlns:c16="http://schemas.microsoft.com/office/drawing/2014/chart" uri="{C3380CC4-5D6E-409C-BE32-E72D297353CC}">
                <c16:uniqueId val="{00000007-9C58-014E-A7CA-CAE73725FDB2}"/>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09-9C58-014E-A7CA-CAE73725FDB2}"/>
              </c:ext>
            </c:extLst>
          </c:dPt>
          <c:cat>
            <c:strRef>
              <c:f>Sheet1!$A$2:$A$12</c:f>
              <c:strCache>
                <c:ptCount val="11"/>
                <c:pt idx="0">
                  <c:v>Ellie-Rose Q3</c:v>
                </c:pt>
                <c:pt idx="1">
                  <c:v>Ellie-Rose Q4</c:v>
                </c:pt>
                <c:pt idx="2">
                  <c:v>Ira Q1</c:v>
                </c:pt>
                <c:pt idx="3">
                  <c:v>Johan Q4</c:v>
                </c:pt>
                <c:pt idx="4">
                  <c:v>Jimmy Q3</c:v>
                </c:pt>
                <c:pt idx="5">
                  <c:v>Rian Q4</c:v>
                </c:pt>
                <c:pt idx="6">
                  <c:v>Ellie-Rose Q1</c:v>
                </c:pt>
                <c:pt idx="7">
                  <c:v>Jamaal Q4</c:v>
                </c:pt>
                <c:pt idx="8">
                  <c:v>Ellie-Rose Q2</c:v>
                </c:pt>
                <c:pt idx="9">
                  <c:v>Ralph Q3</c:v>
                </c:pt>
                <c:pt idx="10">
                  <c:v>AVE OF NEXT 20</c:v>
                </c:pt>
              </c:strCache>
            </c:strRef>
          </c:cat>
          <c:val>
            <c:numRef>
              <c:f>Sheet1!$B$2:$B$12</c:f>
              <c:numCache>
                <c:formatCode>General</c:formatCode>
                <c:ptCount val="11"/>
                <c:pt idx="0">
                  <c:v>169500</c:v>
                </c:pt>
                <c:pt idx="1">
                  <c:v>109500</c:v>
                </c:pt>
                <c:pt idx="2">
                  <c:v>58800</c:v>
                </c:pt>
                <c:pt idx="3">
                  <c:v>47500</c:v>
                </c:pt>
                <c:pt idx="4">
                  <c:v>46500</c:v>
                </c:pt>
                <c:pt idx="5">
                  <c:v>46000</c:v>
                </c:pt>
                <c:pt idx="6">
                  <c:v>45500</c:v>
                </c:pt>
                <c:pt idx="7">
                  <c:v>45000</c:v>
                </c:pt>
                <c:pt idx="8">
                  <c:v>42500</c:v>
                </c:pt>
                <c:pt idx="9">
                  <c:v>41500</c:v>
                </c:pt>
                <c:pt idx="10">
                  <c:v>33092.105263157893</c:v>
                </c:pt>
              </c:numCache>
            </c:numRef>
          </c:val>
          <c:extLst>
            <c:ext xmlns:c16="http://schemas.microsoft.com/office/drawing/2014/chart" uri="{C3380CC4-5D6E-409C-BE32-E72D297353CC}">
              <c16:uniqueId val="{0000000A-9C58-014E-A7CA-CAE73725FDB2}"/>
            </c:ext>
          </c:extLst>
        </c:ser>
        <c:dLbls>
          <c:showLegendKey val="0"/>
          <c:showVal val="0"/>
          <c:showCatName val="0"/>
          <c:showSerName val="0"/>
          <c:showPercent val="0"/>
          <c:showBubbleSize val="0"/>
        </c:dLbls>
        <c:gapWidth val="33"/>
        <c:axId val="592163679"/>
        <c:axId val="592055279"/>
      </c:barChart>
      <c:catAx>
        <c:axId val="5921636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92055279"/>
        <c:crosses val="autoZero"/>
        <c:auto val="1"/>
        <c:lblAlgn val="ctr"/>
        <c:lblOffset val="100"/>
        <c:noMultiLvlLbl val="0"/>
      </c:catAx>
      <c:valAx>
        <c:axId val="592055279"/>
        <c:scaling>
          <c:orientation val="minMax"/>
          <c:min val="20000"/>
        </c:scaling>
        <c:delete val="0"/>
        <c:axPos val="l"/>
        <c:majorGridlines>
          <c:spPr>
            <a:ln w="9525" cap="flat" cmpd="sng" algn="ctr">
              <a:solidFill>
                <a:schemeClr val="tx1">
                  <a:lumMod val="15000"/>
                  <a:lumOff val="85000"/>
                </a:schemeClr>
              </a:solidFill>
              <a:round/>
            </a:ln>
            <a:effectLst/>
          </c:spPr>
        </c:majorGridlines>
        <c:numFmt formatCode="&quot;$&quot;#,&quot;K&quot;" sourceLinked="0"/>
        <c:majorTickMark val="out"/>
        <c:minorTickMark val="none"/>
        <c:tickLblPos val="nextTo"/>
        <c:spPr>
          <a:noFill/>
          <a:ln>
            <a:solidFill>
              <a:schemeClr val="tx1">
                <a:lumMod val="20000"/>
                <a:lumOff val="80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921636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bg2"/>
              </a:solidFill>
              <a:ln w="19050">
                <a:solidFill>
                  <a:schemeClr val="lt1"/>
                </a:solidFill>
              </a:ln>
              <a:effectLst/>
            </c:spPr>
            <c:extLst>
              <c:ext xmlns:c16="http://schemas.microsoft.com/office/drawing/2014/chart" uri="{C3380CC4-5D6E-409C-BE32-E72D297353CC}">
                <c16:uniqueId val="{00000001-E5AD-BF4F-B720-47223CE98E9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5AD-BF4F-B720-47223CE98E98}"/>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E5AD-BF4F-B720-47223CE98E98}"/>
              </c:ext>
            </c:extLst>
          </c:dPt>
          <c:dLbls>
            <c:dLbl>
              <c:idx val="0"/>
              <c:delete val="1"/>
              <c:extLst>
                <c:ext xmlns:c15="http://schemas.microsoft.com/office/drawing/2012/chart" uri="{CE6537A1-D6FC-4f65-9D91-7224C49458BB}"/>
                <c:ext xmlns:c16="http://schemas.microsoft.com/office/drawing/2014/chart" uri="{C3380CC4-5D6E-409C-BE32-E72D297353CC}">
                  <c16:uniqueId val="{00000001-E5AD-BF4F-B720-47223CE98E98}"/>
                </c:ext>
              </c:extLst>
            </c:dLbl>
            <c:dLbl>
              <c:idx val="2"/>
              <c:delete val="1"/>
              <c:extLst>
                <c:ext xmlns:c15="http://schemas.microsoft.com/office/drawing/2012/chart" uri="{CE6537A1-D6FC-4f65-9D91-7224C49458BB}"/>
                <c:ext xmlns:c16="http://schemas.microsoft.com/office/drawing/2014/chart" uri="{C3380CC4-5D6E-409C-BE32-E72D297353CC}">
                  <c16:uniqueId val="{00000005-E5AD-BF4F-B720-47223CE98E98}"/>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Without Add-on</c:v>
                </c:pt>
                <c:pt idx="1">
                  <c:v>With Add-on</c:v>
                </c:pt>
                <c:pt idx="2">
                  <c:v>With Free Add-on</c:v>
                </c:pt>
              </c:strCache>
            </c:strRef>
          </c:cat>
          <c:val>
            <c:numRef>
              <c:f>Sheet1!$B$2:$B$4</c:f>
              <c:numCache>
                <c:formatCode>0%</c:formatCode>
                <c:ptCount val="3"/>
                <c:pt idx="0">
                  <c:v>0.8</c:v>
                </c:pt>
                <c:pt idx="1">
                  <c:v>0.19</c:v>
                </c:pt>
                <c:pt idx="2">
                  <c:v>0.01</c:v>
                </c:pt>
              </c:numCache>
            </c:numRef>
          </c:val>
          <c:extLst>
            <c:ext xmlns:c16="http://schemas.microsoft.com/office/drawing/2014/chart" uri="{C3380CC4-5D6E-409C-BE32-E72D297353CC}">
              <c16:uniqueId val="{00000008-E5AD-BF4F-B720-47223CE98E98}"/>
            </c:ext>
          </c:extLst>
        </c:ser>
        <c:dLbls>
          <c:showLegendKey val="0"/>
          <c:showVal val="0"/>
          <c:showCatName val="0"/>
          <c:showSerName val="0"/>
          <c:showPercent val="0"/>
          <c:showBubbleSize val="0"/>
          <c:showLeaderLines val="1"/>
        </c:dLbls>
        <c:firstSliceAng val="72"/>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bg2"/>
              </a:solidFill>
              <a:ln w="19050">
                <a:solidFill>
                  <a:schemeClr val="lt1"/>
                </a:solidFill>
              </a:ln>
              <a:effectLst/>
            </c:spPr>
            <c:extLst>
              <c:ext xmlns:c16="http://schemas.microsoft.com/office/drawing/2014/chart" uri="{C3380CC4-5D6E-409C-BE32-E72D297353CC}">
                <c16:uniqueId val="{00000001-8F51-E442-B2F7-0B75926AAFD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F51-E442-B2F7-0B75926AAFDB}"/>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8F51-E442-B2F7-0B75926AAFDB}"/>
              </c:ext>
            </c:extLst>
          </c:dPt>
          <c:cat>
            <c:strRef>
              <c:f>Sheet1!$A$2:$A$4</c:f>
              <c:strCache>
                <c:ptCount val="3"/>
                <c:pt idx="0">
                  <c:v>Without Add-on</c:v>
                </c:pt>
                <c:pt idx="1">
                  <c:v>With Add-on</c:v>
                </c:pt>
                <c:pt idx="2">
                  <c:v>With Free Add-on</c:v>
                </c:pt>
              </c:strCache>
            </c:strRef>
          </c:cat>
          <c:val>
            <c:numRef>
              <c:f>Sheet1!$B$2:$B$4</c:f>
              <c:numCache>
                <c:formatCode>0%</c:formatCode>
                <c:ptCount val="3"/>
                <c:pt idx="0">
                  <c:v>0.8</c:v>
                </c:pt>
                <c:pt idx="1">
                  <c:v>0.19</c:v>
                </c:pt>
                <c:pt idx="2">
                  <c:v>0.01</c:v>
                </c:pt>
              </c:numCache>
            </c:numRef>
          </c:val>
          <c:extLst>
            <c:ext xmlns:c16="http://schemas.microsoft.com/office/drawing/2014/chart" uri="{C3380CC4-5D6E-409C-BE32-E72D297353CC}">
              <c16:uniqueId val="{00000006-8F51-E442-B2F7-0B75926AAFDB}"/>
            </c:ext>
          </c:extLst>
        </c:ser>
        <c:dLbls>
          <c:showLegendKey val="0"/>
          <c:showVal val="0"/>
          <c:showCatName val="0"/>
          <c:showSerName val="0"/>
          <c:showPercent val="0"/>
          <c:showBubbleSize val="0"/>
          <c:showLeaderLines val="1"/>
        </c:dLbls>
        <c:firstSliceAng val="72"/>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5AD-BF4F-B720-47223CE98E9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5AD-BF4F-B720-47223CE98E9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5AD-BF4F-B720-47223CE98E9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5AD-BF4F-B720-47223CE98E98}"/>
              </c:ext>
            </c:extLst>
          </c:dPt>
          <c:cat>
            <c:strRef>
              <c:f>Sheet1!$A$2:$A$5</c:f>
              <c:strCache>
                <c:ptCount val="4"/>
                <c:pt idx="0">
                  <c:v>Jazz</c:v>
                </c:pt>
                <c:pt idx="1">
                  <c:v>Blazers</c:v>
                </c:pt>
                <c:pt idx="2">
                  <c:v>Lakers</c:v>
                </c:pt>
                <c:pt idx="3">
                  <c:v>Nuggets</c:v>
                </c:pt>
              </c:strCache>
            </c:strRef>
          </c:cat>
          <c:val>
            <c:numRef>
              <c:f>Sheet1!$B$2:$B$5</c:f>
              <c:numCache>
                <c:formatCode>0%</c:formatCode>
                <c:ptCount val="4"/>
                <c:pt idx="0">
                  <c:v>0.65</c:v>
                </c:pt>
                <c:pt idx="1">
                  <c:v>0.15</c:v>
                </c:pt>
                <c:pt idx="2">
                  <c:v>0.13</c:v>
                </c:pt>
                <c:pt idx="3">
                  <c:v>7.0000000000000007E-2</c:v>
                </c:pt>
              </c:numCache>
            </c:numRef>
          </c:val>
          <c:extLst>
            <c:ext xmlns:c16="http://schemas.microsoft.com/office/drawing/2014/chart" uri="{C3380CC4-5D6E-409C-BE32-E72D297353CC}">
              <c16:uniqueId val="{00000008-E5AD-BF4F-B720-47223CE98E9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bg2"/>
              </a:solidFill>
              <a:ln w="19050">
                <a:solidFill>
                  <a:schemeClr val="lt1"/>
                </a:solidFill>
              </a:ln>
              <a:effectLst/>
            </c:spPr>
            <c:extLst>
              <c:ext xmlns:c16="http://schemas.microsoft.com/office/drawing/2014/chart" uri="{C3380CC4-5D6E-409C-BE32-E72D297353CC}">
                <c16:uniqueId val="{00000001-1BFE-BD45-9CB4-273A63E9552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BFE-BD45-9CB4-273A63E95528}"/>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1BFE-BD45-9CB4-273A63E95528}"/>
              </c:ext>
            </c:extLst>
          </c:dPt>
          <c:cat>
            <c:strRef>
              <c:f>Sheet1!$A$2:$A$4</c:f>
              <c:strCache>
                <c:ptCount val="3"/>
                <c:pt idx="0">
                  <c:v>Without Add-on</c:v>
                </c:pt>
                <c:pt idx="1">
                  <c:v>With Add-on</c:v>
                </c:pt>
                <c:pt idx="2">
                  <c:v>With Free Add-on</c:v>
                </c:pt>
              </c:strCache>
            </c:strRef>
          </c:cat>
          <c:val>
            <c:numRef>
              <c:f>Sheet1!$B$2:$B$4</c:f>
              <c:numCache>
                <c:formatCode>0%</c:formatCode>
                <c:ptCount val="3"/>
                <c:pt idx="0">
                  <c:v>0.8</c:v>
                </c:pt>
                <c:pt idx="1">
                  <c:v>0.19</c:v>
                </c:pt>
                <c:pt idx="2">
                  <c:v>0.01</c:v>
                </c:pt>
              </c:numCache>
            </c:numRef>
          </c:val>
          <c:extLst>
            <c:ext xmlns:c16="http://schemas.microsoft.com/office/drawing/2014/chart" uri="{C3380CC4-5D6E-409C-BE32-E72D297353CC}">
              <c16:uniqueId val="{00000006-1BFE-BD45-9CB4-273A63E95528}"/>
            </c:ext>
          </c:extLst>
        </c:ser>
        <c:dLbls>
          <c:showLegendKey val="0"/>
          <c:showVal val="0"/>
          <c:showCatName val="0"/>
          <c:showSerName val="0"/>
          <c:showPercent val="0"/>
          <c:showBubbleSize val="0"/>
          <c:showLeaderLines val="1"/>
        </c:dLbls>
        <c:firstSliceAng val="72"/>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379-DA48-9B82-E1A9D145EAD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379-DA48-9B82-E1A9D145EAD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379-DA48-9B82-E1A9D145EAD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379-DA48-9B82-E1A9D145EAD3}"/>
              </c:ext>
            </c:extLst>
          </c:dPt>
          <c:cat>
            <c:strRef>
              <c:f>Sheet1!$A$2:$A$5</c:f>
              <c:strCache>
                <c:ptCount val="4"/>
                <c:pt idx="0">
                  <c:v>Jazz</c:v>
                </c:pt>
                <c:pt idx="1">
                  <c:v>Nuggets</c:v>
                </c:pt>
                <c:pt idx="2">
                  <c:v>Lakers</c:v>
                </c:pt>
                <c:pt idx="3">
                  <c:v>Blazers</c:v>
                </c:pt>
              </c:strCache>
            </c:strRef>
          </c:cat>
          <c:val>
            <c:numRef>
              <c:f>Sheet1!$B$2:$B$5</c:f>
              <c:numCache>
                <c:formatCode>0%</c:formatCode>
                <c:ptCount val="4"/>
                <c:pt idx="0">
                  <c:v>0.65</c:v>
                </c:pt>
                <c:pt idx="1">
                  <c:v>7.0000000000000007E-2</c:v>
                </c:pt>
                <c:pt idx="2">
                  <c:v>0.13</c:v>
                </c:pt>
                <c:pt idx="3">
                  <c:v>0.15</c:v>
                </c:pt>
              </c:numCache>
            </c:numRef>
          </c:val>
          <c:extLst>
            <c:ext xmlns:c16="http://schemas.microsoft.com/office/drawing/2014/chart" uri="{C3380CC4-5D6E-409C-BE32-E72D297353CC}">
              <c16:uniqueId val="{00000008-C379-DA48-9B82-E1A9D145EAD3}"/>
            </c:ext>
          </c:extLst>
        </c:ser>
        <c:dLbls>
          <c:showLegendKey val="0"/>
          <c:showVal val="0"/>
          <c:showCatName val="0"/>
          <c:showSerName val="0"/>
          <c:showPercent val="0"/>
          <c:showBubbleSize val="0"/>
          <c:showLeaderLines val="1"/>
        </c:dLbls>
        <c:firstSliceAng val="19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B94-B040-A4DC-CF09198B57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B94-B040-A4DC-CF09198B57F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B94-B040-A4DC-CF09198B57F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B94-B040-A4DC-CF09198B57FE}"/>
              </c:ext>
            </c:extLst>
          </c:dPt>
          <c:dLbls>
            <c:spPr>
              <a:noFill/>
              <a:ln>
                <a:noFill/>
              </a:ln>
              <a:effectLst/>
            </c:spPr>
            <c:txPr>
              <a:bodyPr rot="0" spcFirstLastPara="1" vertOverflow="ellipsis" vert="horz" wrap="square" lIns="38100" tIns="19050" rIns="38100" bIns="19050" anchor="ctr" anchorCtr="1">
                <a:spAutoFit/>
              </a:bodyPr>
              <a:lstStyle/>
              <a:p>
                <a:pPr>
                  <a:defRPr sz="4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0%</c:formatCode>
                <c:ptCount val="4"/>
                <c:pt idx="0">
                  <c:v>0.25</c:v>
                </c:pt>
                <c:pt idx="1">
                  <c:v>0.25</c:v>
                </c:pt>
                <c:pt idx="2">
                  <c:v>0.25</c:v>
                </c:pt>
                <c:pt idx="3">
                  <c:v>0.25</c:v>
                </c:pt>
              </c:numCache>
            </c:numRef>
          </c:val>
          <c:extLst>
            <c:ext xmlns:c16="http://schemas.microsoft.com/office/drawing/2014/chart" uri="{C3380CC4-5D6E-409C-BE32-E72D297353CC}">
              <c16:uniqueId val="{00000008-EB94-B040-A4DC-CF09198B57F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B94-B040-A4DC-CF09198B57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B94-B040-A4DC-CF09198B57F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B94-B040-A4DC-CF09198B57F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B94-B040-A4DC-CF09198B57FE}"/>
              </c:ext>
            </c:extLst>
          </c:dPt>
          <c:dLbls>
            <c:spPr>
              <a:noFill/>
              <a:ln>
                <a:noFill/>
              </a:ln>
              <a:effectLst/>
            </c:spPr>
            <c:txPr>
              <a:bodyPr rot="0" spcFirstLastPara="1" vertOverflow="ellipsis" vert="horz" wrap="square" lIns="38100" tIns="19050" rIns="38100" bIns="19050" anchor="ctr" anchorCtr="1">
                <a:spAutoFit/>
              </a:bodyPr>
              <a:lstStyle/>
              <a:p>
                <a:pPr>
                  <a:defRPr sz="4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Sheet1!$A$2:$A$5</c:f>
              <c:numCache>
                <c:formatCode>0%</c:formatCode>
                <c:ptCount val="4"/>
                <c:pt idx="0">
                  <c:v>0.45</c:v>
                </c:pt>
                <c:pt idx="1">
                  <c:v>0.35</c:v>
                </c:pt>
                <c:pt idx="2">
                  <c:v>0.65</c:v>
                </c:pt>
                <c:pt idx="3">
                  <c:v>0.15</c:v>
                </c:pt>
              </c:numCache>
            </c:numRef>
          </c:cat>
          <c:val>
            <c:numRef>
              <c:f>Sheet1!$B$2:$B$5</c:f>
              <c:numCache>
                <c:formatCode>0%</c:formatCode>
                <c:ptCount val="4"/>
                <c:pt idx="0">
                  <c:v>0.25</c:v>
                </c:pt>
                <c:pt idx="1">
                  <c:v>0.25</c:v>
                </c:pt>
                <c:pt idx="2">
                  <c:v>0.25</c:v>
                </c:pt>
                <c:pt idx="3">
                  <c:v>0.25</c:v>
                </c:pt>
              </c:numCache>
            </c:numRef>
          </c:val>
          <c:extLst>
            <c:ext xmlns:c16="http://schemas.microsoft.com/office/drawing/2014/chart" uri="{C3380CC4-5D6E-409C-BE32-E72D297353CC}">
              <c16:uniqueId val="{00000008-EB94-B040-A4DC-CF09198B57F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7F0-344D-9E28-EE1236A98C6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7F0-344D-9E28-EE1236A98C6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7F0-344D-9E28-EE1236A98C6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7F0-344D-9E28-EE1236A98C6E}"/>
              </c:ext>
            </c:extLst>
          </c:dPt>
          <c:cat>
            <c:strRef>
              <c:f>Sheet1!$A$2:$A$5</c:f>
              <c:strCache>
                <c:ptCount val="4"/>
                <c:pt idx="0">
                  <c:v>Jazz</c:v>
                </c:pt>
                <c:pt idx="1">
                  <c:v>Blazers</c:v>
                </c:pt>
                <c:pt idx="2">
                  <c:v>Lakers</c:v>
                </c:pt>
                <c:pt idx="3">
                  <c:v>All other teams</c:v>
                </c:pt>
              </c:strCache>
            </c:strRef>
          </c:cat>
          <c:val>
            <c:numRef>
              <c:f>Sheet1!$B$2:$B$5</c:f>
              <c:numCache>
                <c:formatCode>0%</c:formatCode>
                <c:ptCount val="4"/>
                <c:pt idx="0">
                  <c:v>0.65</c:v>
                </c:pt>
                <c:pt idx="1">
                  <c:v>0.15</c:v>
                </c:pt>
                <c:pt idx="2">
                  <c:v>0.13</c:v>
                </c:pt>
                <c:pt idx="3">
                  <c:v>7.0000000000000007E-2</c:v>
                </c:pt>
              </c:numCache>
            </c:numRef>
          </c:val>
          <c:extLst>
            <c:ext xmlns:c16="http://schemas.microsoft.com/office/drawing/2014/chart" uri="{C3380CC4-5D6E-409C-BE32-E72D297353CC}">
              <c16:uniqueId val="{00000008-97F0-344D-9E28-EE1236A98C6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spPr>
            <a:solidFill>
              <a:schemeClr val="accent1"/>
            </a:solidFill>
            <a:ln>
              <a:noFill/>
            </a:ln>
            <a:effectLst/>
          </c:spPr>
          <c:invertIfNegative val="0"/>
          <c:val>
            <c:numRef>
              <c:f>Sheet1!$F$4:$F$9</c:f>
              <c:numCache>
                <c:formatCode>"$"#,##0.0_);[Red]\("$"#,##0.0\)</c:formatCode>
                <c:ptCount val="6"/>
                <c:pt idx="0">
                  <c:v>3.9</c:v>
                </c:pt>
                <c:pt idx="1">
                  <c:v>4.7</c:v>
                </c:pt>
                <c:pt idx="2">
                  <c:v>6</c:v>
                </c:pt>
                <c:pt idx="3">
                  <c:v>2.8</c:v>
                </c:pt>
                <c:pt idx="4">
                  <c:v>0.4</c:v>
                </c:pt>
                <c:pt idx="5">
                  <c:v>0.9</c:v>
                </c:pt>
              </c:numCache>
            </c:numRef>
          </c:val>
          <c:extLst>
            <c:ext xmlns:c16="http://schemas.microsoft.com/office/drawing/2014/chart" uri="{C3380CC4-5D6E-409C-BE32-E72D297353CC}">
              <c16:uniqueId val="{00000000-FAF9-8449-9224-F89AAF0D307A}"/>
            </c:ext>
          </c:extLst>
        </c:ser>
        <c:dLbls>
          <c:showLegendKey val="0"/>
          <c:showVal val="0"/>
          <c:showCatName val="0"/>
          <c:showSerName val="0"/>
          <c:showPercent val="0"/>
          <c:showBubbleSize val="0"/>
        </c:dLbls>
        <c:gapWidth val="66"/>
        <c:axId val="1624591631"/>
        <c:axId val="1578293391"/>
      </c:barChart>
      <c:catAx>
        <c:axId val="1624591631"/>
        <c:scaling>
          <c:orientation val="maxMin"/>
        </c:scaling>
        <c:delete val="1"/>
        <c:axPos val="l"/>
        <c:majorTickMark val="out"/>
        <c:minorTickMark val="none"/>
        <c:tickLblPos val="nextTo"/>
        <c:crossAx val="1578293391"/>
        <c:crosses val="autoZero"/>
        <c:auto val="1"/>
        <c:lblAlgn val="ctr"/>
        <c:lblOffset val="100"/>
        <c:noMultiLvlLbl val="0"/>
      </c:catAx>
      <c:valAx>
        <c:axId val="1578293391"/>
        <c:scaling>
          <c:orientation val="minMax"/>
        </c:scaling>
        <c:delete val="1"/>
        <c:axPos val="t"/>
        <c:numFmt formatCode="&quot;$&quot;#,##0.0_);[Red]\(&quot;$&quot;#,##0.0\)" sourceLinked="1"/>
        <c:majorTickMark val="none"/>
        <c:minorTickMark val="none"/>
        <c:tickLblPos val="nextTo"/>
        <c:crossAx val="1624591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7F0-344D-9E28-EE1236A98C6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7F0-344D-9E28-EE1236A98C6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7F0-344D-9E28-EE1236A98C6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7F0-344D-9E28-EE1236A98C6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6FB-BB44-ACD2-51E8A1AC003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6FB-BB44-ACD2-51E8A1AC003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56FB-BB44-ACD2-51E8A1AC003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56FB-BB44-ACD2-51E8A1AC0038}"/>
              </c:ext>
            </c:extLst>
          </c:dPt>
          <c:cat>
            <c:strRef>
              <c:f>Sheet1!$A$2:$A$9</c:f>
              <c:strCache>
                <c:ptCount val="8"/>
                <c:pt idx="0">
                  <c:v>Jazz</c:v>
                </c:pt>
                <c:pt idx="1">
                  <c:v>Blazers</c:v>
                </c:pt>
                <c:pt idx="2">
                  <c:v>Lakers</c:v>
                </c:pt>
                <c:pt idx="3">
                  <c:v>Nuggets</c:v>
                </c:pt>
                <c:pt idx="4">
                  <c:v>Nets</c:v>
                </c:pt>
                <c:pt idx="5">
                  <c:v>Pacers</c:v>
                </c:pt>
                <c:pt idx="6">
                  <c:v>Falcons</c:v>
                </c:pt>
                <c:pt idx="7">
                  <c:v>Broncos</c:v>
                </c:pt>
              </c:strCache>
            </c:strRef>
          </c:cat>
          <c:val>
            <c:numRef>
              <c:f>Sheet1!$B$2:$B$9</c:f>
              <c:numCache>
                <c:formatCode>_(* #,##0.00_);_(* \(#,##0.00\);_(* "-"??_);_(@_)</c:formatCode>
                <c:ptCount val="8"/>
                <c:pt idx="0">
                  <c:v>1</c:v>
                </c:pt>
                <c:pt idx="1">
                  <c:v>3</c:v>
                </c:pt>
                <c:pt idx="2">
                  <c:v>4</c:v>
                </c:pt>
                <c:pt idx="3">
                  <c:v>6</c:v>
                </c:pt>
                <c:pt idx="4">
                  <c:v>3</c:v>
                </c:pt>
                <c:pt idx="5">
                  <c:v>2</c:v>
                </c:pt>
                <c:pt idx="6">
                  <c:v>5</c:v>
                </c:pt>
                <c:pt idx="7">
                  <c:v>6</c:v>
                </c:pt>
              </c:numCache>
            </c:numRef>
          </c:val>
          <c:extLst>
            <c:ext xmlns:c16="http://schemas.microsoft.com/office/drawing/2014/chart" uri="{C3380CC4-5D6E-409C-BE32-E72D297353CC}">
              <c16:uniqueId val="{00000008-97F0-344D-9E28-EE1236A98C6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BFE-BD45-9CB4-273A63E9552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BFE-BD45-9CB4-273A63E9552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BFE-BD45-9CB4-273A63E9552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44B-4540-BA7C-EB52ACBF8F12}"/>
              </c:ext>
            </c:extLst>
          </c:dPt>
          <c:cat>
            <c:strRef>
              <c:f>Sheet1!$A$2:$A$5</c:f>
              <c:strCache>
                <c:ptCount val="4"/>
                <c:pt idx="0">
                  <c:v>Without Add-on</c:v>
                </c:pt>
                <c:pt idx="1">
                  <c:v>With Add-on</c:v>
                </c:pt>
                <c:pt idx="2">
                  <c:v>With Free Add-on</c:v>
                </c:pt>
                <c:pt idx="3">
                  <c:v>B</c:v>
                </c:pt>
              </c:strCache>
            </c:strRef>
          </c:cat>
          <c:val>
            <c:numRef>
              <c:f>Sheet1!$B$2:$B$5</c:f>
              <c:numCache>
                <c:formatCode>0%</c:formatCode>
                <c:ptCount val="4"/>
                <c:pt idx="0">
                  <c:v>0.72</c:v>
                </c:pt>
                <c:pt idx="1">
                  <c:v>0.15</c:v>
                </c:pt>
                <c:pt idx="2">
                  <c:v>0.1</c:v>
                </c:pt>
                <c:pt idx="3">
                  <c:v>0.03</c:v>
                </c:pt>
              </c:numCache>
            </c:numRef>
          </c:val>
          <c:extLst>
            <c:ext xmlns:c16="http://schemas.microsoft.com/office/drawing/2014/chart" uri="{C3380CC4-5D6E-409C-BE32-E72D297353CC}">
              <c16:uniqueId val="{00000006-1BFE-BD45-9CB4-273A63E9552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379-DA48-9B82-E1A9D145EAD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379-DA48-9B82-E1A9D145EAD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379-DA48-9B82-E1A9D145EAD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379-DA48-9B82-E1A9D145EAD3}"/>
              </c:ext>
            </c:extLst>
          </c:dPt>
          <c:cat>
            <c:strRef>
              <c:f>Sheet1!$A$2:$A$5</c:f>
              <c:strCache>
                <c:ptCount val="4"/>
                <c:pt idx="0">
                  <c:v>Jazz</c:v>
                </c:pt>
                <c:pt idx="1">
                  <c:v>Blazers</c:v>
                </c:pt>
                <c:pt idx="2">
                  <c:v>Lakers</c:v>
                </c:pt>
                <c:pt idx="3">
                  <c:v>Nuggets</c:v>
                </c:pt>
              </c:strCache>
            </c:strRef>
          </c:cat>
          <c:val>
            <c:numRef>
              <c:f>Sheet1!$B$2:$B$5</c:f>
              <c:numCache>
                <c:formatCode>0%</c:formatCode>
                <c:ptCount val="4"/>
                <c:pt idx="0">
                  <c:v>0.65</c:v>
                </c:pt>
                <c:pt idx="1">
                  <c:v>0.15</c:v>
                </c:pt>
                <c:pt idx="2">
                  <c:v>0.13</c:v>
                </c:pt>
                <c:pt idx="3">
                  <c:v>7.0000000000000007E-2</c:v>
                </c:pt>
              </c:numCache>
            </c:numRef>
          </c:val>
          <c:extLst>
            <c:ext xmlns:c16="http://schemas.microsoft.com/office/drawing/2014/chart" uri="{C3380CC4-5D6E-409C-BE32-E72D297353CC}">
              <c16:uniqueId val="{00000008-C379-DA48-9B82-E1A9D145EAD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Without Add-on</c:v>
                </c:pt>
              </c:strCache>
            </c:strRef>
          </c:tx>
          <c:spPr>
            <a:solidFill>
              <a:schemeClr val="accent1"/>
            </a:solidFill>
            <a:ln>
              <a:noFill/>
            </a:ln>
            <a:effectLst/>
          </c:spPr>
          <c:invertIfNegative val="0"/>
          <c:cat>
            <c:strRef>
              <c:f>Sheet1!$A$2:$A$3</c:f>
              <c:strCache>
                <c:ptCount val="2"/>
                <c:pt idx="0">
                  <c:v>Without Add-on</c:v>
                </c:pt>
                <c:pt idx="1">
                  <c:v>With Add-on</c:v>
                </c:pt>
              </c:strCache>
            </c:strRef>
          </c:cat>
          <c:val>
            <c:numRef>
              <c:f>Sheet1!$B$2:$B$3</c:f>
              <c:numCache>
                <c:formatCode>0%</c:formatCode>
                <c:ptCount val="2"/>
                <c:pt idx="0">
                  <c:v>0.65</c:v>
                </c:pt>
                <c:pt idx="1">
                  <c:v>0.72</c:v>
                </c:pt>
              </c:numCache>
            </c:numRef>
          </c:val>
          <c:extLst>
            <c:ext xmlns:c16="http://schemas.microsoft.com/office/drawing/2014/chart" uri="{C3380CC4-5D6E-409C-BE32-E72D297353CC}">
              <c16:uniqueId val="{00000000-9FBB-2A43-8F71-72DECBB06B8E}"/>
            </c:ext>
          </c:extLst>
        </c:ser>
        <c:ser>
          <c:idx val="1"/>
          <c:order val="1"/>
          <c:tx>
            <c:strRef>
              <c:f>Sheet1!$C$1</c:f>
              <c:strCache>
                <c:ptCount val="1"/>
                <c:pt idx="0">
                  <c:v>With Add-on</c:v>
                </c:pt>
              </c:strCache>
            </c:strRef>
          </c:tx>
          <c:spPr>
            <a:solidFill>
              <a:schemeClr val="accent2"/>
            </a:solidFill>
            <a:ln>
              <a:noFill/>
            </a:ln>
            <a:effectLst/>
          </c:spPr>
          <c:invertIfNegative val="0"/>
          <c:cat>
            <c:strRef>
              <c:f>Sheet1!$A$2:$A$3</c:f>
              <c:strCache>
                <c:ptCount val="2"/>
                <c:pt idx="0">
                  <c:v>Without Add-on</c:v>
                </c:pt>
                <c:pt idx="1">
                  <c:v>With Add-on</c:v>
                </c:pt>
              </c:strCache>
            </c:strRef>
          </c:cat>
          <c:val>
            <c:numRef>
              <c:f>Sheet1!$C$2:$C$3</c:f>
              <c:numCache>
                <c:formatCode>0%</c:formatCode>
                <c:ptCount val="2"/>
                <c:pt idx="0">
                  <c:v>0.15</c:v>
                </c:pt>
                <c:pt idx="1">
                  <c:v>0.15</c:v>
                </c:pt>
              </c:numCache>
            </c:numRef>
          </c:val>
          <c:extLst>
            <c:ext xmlns:c16="http://schemas.microsoft.com/office/drawing/2014/chart" uri="{C3380CC4-5D6E-409C-BE32-E72D297353CC}">
              <c16:uniqueId val="{00000001-9FBB-2A43-8F71-72DECBB06B8E}"/>
            </c:ext>
          </c:extLst>
        </c:ser>
        <c:ser>
          <c:idx val="2"/>
          <c:order val="2"/>
          <c:tx>
            <c:strRef>
              <c:f>Sheet1!$D$1</c:f>
              <c:strCache>
                <c:ptCount val="1"/>
                <c:pt idx="0">
                  <c:v>With Free Add-on</c:v>
                </c:pt>
              </c:strCache>
            </c:strRef>
          </c:tx>
          <c:spPr>
            <a:solidFill>
              <a:schemeClr val="accent3"/>
            </a:solidFill>
            <a:ln>
              <a:noFill/>
            </a:ln>
            <a:effectLst/>
          </c:spPr>
          <c:invertIfNegative val="0"/>
          <c:cat>
            <c:strRef>
              <c:f>Sheet1!$A$2:$A$3</c:f>
              <c:strCache>
                <c:ptCount val="2"/>
                <c:pt idx="0">
                  <c:v>Without Add-on</c:v>
                </c:pt>
                <c:pt idx="1">
                  <c:v>With Add-on</c:v>
                </c:pt>
              </c:strCache>
            </c:strRef>
          </c:cat>
          <c:val>
            <c:numRef>
              <c:f>Sheet1!$D$2:$D$3</c:f>
              <c:numCache>
                <c:formatCode>0%</c:formatCode>
                <c:ptCount val="2"/>
                <c:pt idx="0">
                  <c:v>0.13</c:v>
                </c:pt>
                <c:pt idx="1">
                  <c:v>0.1</c:v>
                </c:pt>
              </c:numCache>
            </c:numRef>
          </c:val>
          <c:extLst>
            <c:ext xmlns:c16="http://schemas.microsoft.com/office/drawing/2014/chart" uri="{C3380CC4-5D6E-409C-BE32-E72D297353CC}">
              <c16:uniqueId val="{00000002-9FBB-2A43-8F71-72DECBB06B8E}"/>
            </c:ext>
          </c:extLst>
        </c:ser>
        <c:ser>
          <c:idx val="3"/>
          <c:order val="3"/>
          <c:tx>
            <c:strRef>
              <c:f>Sheet1!$E$1</c:f>
              <c:strCache>
                <c:ptCount val="1"/>
                <c:pt idx="0">
                  <c:v>B</c:v>
                </c:pt>
              </c:strCache>
            </c:strRef>
          </c:tx>
          <c:spPr>
            <a:solidFill>
              <a:schemeClr val="accent4"/>
            </a:solidFill>
            <a:ln>
              <a:noFill/>
            </a:ln>
            <a:effectLst/>
          </c:spPr>
          <c:invertIfNegative val="0"/>
          <c:cat>
            <c:strRef>
              <c:f>Sheet1!$A$2:$A$3</c:f>
              <c:strCache>
                <c:ptCount val="2"/>
                <c:pt idx="0">
                  <c:v>Without Add-on</c:v>
                </c:pt>
                <c:pt idx="1">
                  <c:v>With Add-on</c:v>
                </c:pt>
              </c:strCache>
            </c:strRef>
          </c:cat>
          <c:val>
            <c:numRef>
              <c:f>Sheet1!$E$2:$E$3</c:f>
              <c:numCache>
                <c:formatCode>0%</c:formatCode>
                <c:ptCount val="2"/>
                <c:pt idx="0">
                  <c:v>7.0000000000000007E-2</c:v>
                </c:pt>
                <c:pt idx="1">
                  <c:v>0.03</c:v>
                </c:pt>
              </c:numCache>
            </c:numRef>
          </c:val>
          <c:extLst>
            <c:ext xmlns:c16="http://schemas.microsoft.com/office/drawing/2014/chart" uri="{C3380CC4-5D6E-409C-BE32-E72D297353CC}">
              <c16:uniqueId val="{00000003-9FBB-2A43-8F71-72DECBB06B8E}"/>
            </c:ext>
          </c:extLst>
        </c:ser>
        <c:dLbls>
          <c:showLegendKey val="0"/>
          <c:showVal val="0"/>
          <c:showCatName val="0"/>
          <c:showSerName val="0"/>
          <c:showPercent val="0"/>
          <c:showBubbleSize val="0"/>
        </c:dLbls>
        <c:gapWidth val="50"/>
        <c:overlap val="100"/>
        <c:axId val="1910234511"/>
        <c:axId val="1910235311"/>
      </c:barChart>
      <c:catAx>
        <c:axId val="1910234511"/>
        <c:scaling>
          <c:orientation val="minMax"/>
        </c:scaling>
        <c:delete val="0"/>
        <c:axPos val="b"/>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10235311"/>
        <c:crosses val="autoZero"/>
        <c:auto val="1"/>
        <c:lblAlgn val="ctr"/>
        <c:lblOffset val="100"/>
        <c:noMultiLvlLbl val="0"/>
      </c:catAx>
      <c:valAx>
        <c:axId val="1910235311"/>
        <c:scaling>
          <c:orientation val="minMax"/>
        </c:scaling>
        <c:delete val="1"/>
        <c:axPos val="l"/>
        <c:numFmt formatCode="0%" sourceLinked="1"/>
        <c:majorTickMark val="out"/>
        <c:minorTickMark val="none"/>
        <c:tickLblPos val="nextTo"/>
        <c:crossAx val="19102345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91E7-104E-9234-2D27B026B6FA}"/>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91E7-104E-9234-2D27B026B6FA}"/>
              </c:ext>
            </c:extLst>
          </c:dPt>
          <c:cat>
            <c:strRef>
              <c:f>Sheet1!$A$2:$A$3</c:f>
              <c:strCache>
                <c:ptCount val="2"/>
                <c:pt idx="0">
                  <c:v>Colored</c:v>
                </c:pt>
                <c:pt idx="1">
                  <c:v>Not</c:v>
                </c:pt>
              </c:strCache>
            </c:strRef>
          </c:cat>
          <c:val>
            <c:numRef>
              <c:f>Sheet1!$B$2:$B$3</c:f>
              <c:numCache>
                <c:formatCode>0%</c:formatCode>
                <c:ptCount val="2"/>
                <c:pt idx="0">
                  <c:v>0.25</c:v>
                </c:pt>
                <c:pt idx="1">
                  <c:v>0.75</c:v>
                </c:pt>
              </c:numCache>
            </c:numRef>
          </c:val>
          <c:extLst>
            <c:ext xmlns:c16="http://schemas.microsoft.com/office/drawing/2014/chart" uri="{C3380CC4-5D6E-409C-BE32-E72D297353CC}">
              <c16:uniqueId val="{00000008-91E7-104E-9234-2D27B026B6F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91E7-104E-9234-2D27B026B6FA}"/>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91E7-104E-9234-2D27B026B6FA}"/>
              </c:ext>
            </c:extLst>
          </c:dPt>
          <c:cat>
            <c:strRef>
              <c:f>Sheet1!$A$2:$A$3</c:f>
              <c:strCache>
                <c:ptCount val="2"/>
                <c:pt idx="0">
                  <c:v>Colored</c:v>
                </c:pt>
                <c:pt idx="1">
                  <c:v>Not</c:v>
                </c:pt>
              </c:strCache>
            </c:strRef>
          </c:cat>
          <c:val>
            <c:numRef>
              <c:f>Sheet1!$B$2:$B$3</c:f>
              <c:numCache>
                <c:formatCode>0%</c:formatCode>
                <c:ptCount val="2"/>
                <c:pt idx="0">
                  <c:v>0.5</c:v>
                </c:pt>
                <c:pt idx="1">
                  <c:v>0.5</c:v>
                </c:pt>
              </c:numCache>
            </c:numRef>
          </c:val>
          <c:extLst>
            <c:ext xmlns:c16="http://schemas.microsoft.com/office/drawing/2014/chart" uri="{C3380CC4-5D6E-409C-BE32-E72D297353CC}">
              <c16:uniqueId val="{00000008-91E7-104E-9234-2D27B026B6F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91E7-104E-9234-2D27B026B6FA}"/>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91E7-104E-9234-2D27B026B6FA}"/>
              </c:ext>
            </c:extLst>
          </c:dPt>
          <c:cat>
            <c:strRef>
              <c:f>Sheet1!$A$2:$A$3</c:f>
              <c:strCache>
                <c:ptCount val="2"/>
                <c:pt idx="0">
                  <c:v>Colored</c:v>
                </c:pt>
                <c:pt idx="1">
                  <c:v>Not</c:v>
                </c:pt>
              </c:strCache>
            </c:strRef>
          </c:cat>
          <c:val>
            <c:numRef>
              <c:f>Sheet1!$B$2:$B$3</c:f>
              <c:numCache>
                <c:formatCode>0%</c:formatCode>
                <c:ptCount val="2"/>
                <c:pt idx="0">
                  <c:v>0.75</c:v>
                </c:pt>
                <c:pt idx="1">
                  <c:v>0.25</c:v>
                </c:pt>
              </c:numCache>
            </c:numRef>
          </c:val>
          <c:extLst>
            <c:ext xmlns:c16="http://schemas.microsoft.com/office/drawing/2014/chart" uri="{C3380CC4-5D6E-409C-BE32-E72D297353CC}">
              <c16:uniqueId val="{00000008-91E7-104E-9234-2D27B026B6F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91E7-104E-9234-2D27B026B6FA}"/>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91E7-104E-9234-2D27B026B6FA}"/>
              </c:ext>
            </c:extLst>
          </c:dPt>
          <c:cat>
            <c:strRef>
              <c:f>Sheet1!$A$2:$A$3</c:f>
              <c:strCache>
                <c:ptCount val="2"/>
                <c:pt idx="0">
                  <c:v>Colored</c:v>
                </c:pt>
                <c:pt idx="1">
                  <c:v>Not</c:v>
                </c:pt>
              </c:strCache>
            </c:strRef>
          </c:cat>
          <c:val>
            <c:numRef>
              <c:f>Sheet1!$B$2:$B$3</c:f>
              <c:numCache>
                <c:formatCode>0%</c:formatCode>
                <c:ptCount val="2"/>
                <c:pt idx="0">
                  <c:v>1</c:v>
                </c:pt>
                <c:pt idx="1">
                  <c:v>0</c:v>
                </c:pt>
              </c:numCache>
            </c:numRef>
          </c:val>
          <c:extLst>
            <c:ext xmlns:c16="http://schemas.microsoft.com/office/drawing/2014/chart" uri="{C3380CC4-5D6E-409C-BE32-E72D297353CC}">
              <c16:uniqueId val="{00000008-91E7-104E-9234-2D27B026B6F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ofPieChart>
        <c:ofPieType val="bar"/>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966-E845-9E7F-D7DB48DBD8DA}"/>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3966-E845-9E7F-D7DB48DBD8D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966-E845-9E7F-D7DB48DBD8D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966-E845-9E7F-D7DB48DBD8DA}"/>
              </c:ext>
            </c:extLst>
          </c:dPt>
          <c:dPt>
            <c:idx val="4"/>
            <c:bubble3D val="0"/>
            <c:spPr>
              <a:solidFill>
                <a:schemeClr val="accent2"/>
              </a:solidFill>
              <a:ln w="19050">
                <a:solidFill>
                  <a:schemeClr val="lt1"/>
                </a:solidFill>
              </a:ln>
              <a:effectLst/>
            </c:spPr>
            <c:extLst>
              <c:ext xmlns:c16="http://schemas.microsoft.com/office/drawing/2014/chart" uri="{C3380CC4-5D6E-409C-BE32-E72D297353CC}">
                <c16:uniqueId val="{00000009-3966-E845-9E7F-D7DB48DBD8D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A-3966-E845-9E7F-D7DB48DBD8DA}"/>
            </c:ext>
          </c:extLst>
        </c:ser>
        <c:dLbls>
          <c:showLegendKey val="0"/>
          <c:showVal val="0"/>
          <c:showCatName val="0"/>
          <c:showSerName val="0"/>
          <c:showPercent val="0"/>
          <c:showBubbleSize val="0"/>
          <c:showLeaderLines val="1"/>
        </c:dLbls>
        <c:gapWidth val="100"/>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explosion val="19"/>
          <c:dPt>
            <c:idx val="0"/>
            <c:bubble3D val="0"/>
            <c:spPr>
              <a:solidFill>
                <a:schemeClr val="bg2"/>
              </a:solidFill>
              <a:ln w="19050">
                <a:solidFill>
                  <a:schemeClr val="lt1"/>
                </a:solidFill>
              </a:ln>
              <a:effectLst/>
            </c:spPr>
            <c:extLst>
              <c:ext xmlns:c16="http://schemas.microsoft.com/office/drawing/2014/chart" uri="{C3380CC4-5D6E-409C-BE32-E72D297353CC}">
                <c16:uniqueId val="{00000001-A68A-1740-BA23-B669A8FD41A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68A-1740-BA23-B669A8FD41A8}"/>
              </c:ext>
            </c:extLst>
          </c:dPt>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68A-1740-BA23-B669A8FD41A8}"/>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Sheet1!$A$2:$A$3</c:f>
              <c:strCache>
                <c:ptCount val="2"/>
                <c:pt idx="0">
                  <c:v>Without Add-on</c:v>
                </c:pt>
                <c:pt idx="1">
                  <c:v>With Add-on</c:v>
                </c:pt>
              </c:strCache>
            </c:strRef>
          </c:cat>
          <c:val>
            <c:numRef>
              <c:f>Sheet1!$B$2:$B$3</c:f>
              <c:numCache>
                <c:formatCode>0%</c:formatCode>
                <c:ptCount val="2"/>
                <c:pt idx="0">
                  <c:v>0.8</c:v>
                </c:pt>
                <c:pt idx="1">
                  <c:v>0.2</c:v>
                </c:pt>
              </c:numCache>
            </c:numRef>
          </c:val>
          <c:extLst>
            <c:ext xmlns:c16="http://schemas.microsoft.com/office/drawing/2014/chart" uri="{C3380CC4-5D6E-409C-BE32-E72D297353CC}">
              <c16:uniqueId val="{00000006-A68A-1740-BA23-B669A8FD41A8}"/>
            </c:ext>
          </c:extLst>
        </c:ser>
        <c:dLbls>
          <c:showLegendKey val="0"/>
          <c:showVal val="0"/>
          <c:showCatName val="0"/>
          <c:showSerName val="0"/>
          <c:showPercent val="0"/>
          <c:showBubbleSize val="0"/>
          <c:showLeaderLines val="1"/>
        </c:dLbls>
        <c:firstSliceAng val="124"/>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Count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4-D098-C247-B474-21E27C06B7F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0B5-B347-BA83-11D7A330B88F}"/>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2-D098-C247-B474-21E27C06B7F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0B5-B347-BA83-11D7A330B88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5-D098-C247-B474-21E27C06B7F1}"/>
              </c:ext>
            </c:extLst>
          </c:dPt>
          <c:dPt>
            <c:idx val="5"/>
            <c:bubble3D val="0"/>
            <c:spPr>
              <a:solidFill>
                <a:schemeClr val="accent3"/>
              </a:solidFill>
              <a:ln w="19050">
                <a:solidFill>
                  <a:schemeClr val="lt1"/>
                </a:solidFill>
              </a:ln>
              <a:effectLst/>
            </c:spPr>
            <c:extLst>
              <c:ext xmlns:c16="http://schemas.microsoft.com/office/drawing/2014/chart" uri="{C3380CC4-5D6E-409C-BE32-E72D297353CC}">
                <c16:uniqueId val="{00000003-D098-C247-B474-21E27C06B7F1}"/>
              </c:ext>
            </c:extLst>
          </c:dPt>
          <c:dLbls>
            <c:dLbl>
              <c:idx val="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accent1"/>
                      </a:solidFill>
                      <a:latin typeface="+mn-lt"/>
                      <a:ea typeface="+mn-ea"/>
                      <a:cs typeface="+mn-cs"/>
                    </a:defRPr>
                  </a:pPr>
                  <a:endParaRPr lang="en-US"/>
                </a:p>
              </c:txPr>
              <c:showLegendKey val="0"/>
              <c:showVal val="0"/>
              <c:showCatName val="1"/>
              <c:showSerName val="0"/>
              <c:showPercent val="0"/>
              <c:showBubbleSize val="0"/>
              <c:extLst>
                <c:ext xmlns:c16="http://schemas.microsoft.com/office/drawing/2014/chart" uri="{C3380CC4-5D6E-409C-BE32-E72D297353CC}">
                  <c16:uniqueId val="{00000004-D098-C247-B474-21E27C06B7F1}"/>
                </c:ext>
              </c:extLst>
            </c:dLbl>
            <c:dLbl>
              <c:idx val="4"/>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accent5"/>
                      </a:solidFill>
                      <a:latin typeface="+mn-lt"/>
                      <a:ea typeface="+mn-ea"/>
                      <a:cs typeface="+mn-cs"/>
                    </a:defRPr>
                  </a:pPr>
                  <a:endParaRPr lang="en-US"/>
                </a:p>
              </c:txPr>
              <c:showLegendKey val="0"/>
              <c:showVal val="0"/>
              <c:showCatName val="1"/>
              <c:showSerName val="0"/>
              <c:showPercent val="0"/>
              <c:showBubbleSize val="0"/>
              <c:extLst>
                <c:ext xmlns:c16="http://schemas.microsoft.com/office/drawing/2014/chart" uri="{C3380CC4-5D6E-409C-BE32-E72D297353CC}">
                  <c16:uniqueId val="{00000005-D098-C247-B474-21E27C06B7F1}"/>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A+</c:v>
                </c:pt>
                <c:pt idx="1">
                  <c:v>A  </c:v>
                </c:pt>
                <c:pt idx="2">
                  <c:v>B  </c:v>
                </c:pt>
                <c:pt idx="3">
                  <c:v>C  </c:v>
                </c:pt>
                <c:pt idx="4">
                  <c:v>D  </c:v>
                </c:pt>
                <c:pt idx="5">
                  <c:v>All other </c:v>
                </c:pt>
              </c:strCache>
            </c:strRef>
          </c:cat>
          <c:val>
            <c:numRef>
              <c:f>Sheet1!$B$2:$B$7</c:f>
              <c:numCache>
                <c:formatCode>General</c:formatCode>
                <c:ptCount val="6"/>
                <c:pt idx="0">
                  <c:v>19</c:v>
                </c:pt>
                <c:pt idx="1">
                  <c:v>77</c:v>
                </c:pt>
                <c:pt idx="2">
                  <c:v>338</c:v>
                </c:pt>
                <c:pt idx="3">
                  <c:v>425</c:v>
                </c:pt>
                <c:pt idx="4">
                  <c:v>24</c:v>
                </c:pt>
                <c:pt idx="5">
                  <c:v>205</c:v>
                </c:pt>
              </c:numCache>
            </c:numRef>
          </c:val>
          <c:extLst>
            <c:ext xmlns:c16="http://schemas.microsoft.com/office/drawing/2014/chart" uri="{C3380CC4-5D6E-409C-BE32-E72D297353CC}">
              <c16:uniqueId val="{00000000-D098-C247-B474-21E27C06B7F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85725" cap="rnd">
              <a:solidFill>
                <a:schemeClr val="accent1"/>
              </a:solidFill>
              <a:round/>
            </a:ln>
            <a:effectLst/>
          </c:spPr>
          <c:marker>
            <c:symbol val="none"/>
          </c:marker>
          <c:cat>
            <c:strRef>
              <c:f>Sheet1!$A$2:$A$6</c:f>
              <c:strCache>
                <c:ptCount val="5"/>
                <c:pt idx="0">
                  <c:v>Jan</c:v>
                </c:pt>
                <c:pt idx="1">
                  <c:v>Feb</c:v>
                </c:pt>
                <c:pt idx="2">
                  <c:v>Mar</c:v>
                </c:pt>
                <c:pt idx="3">
                  <c:v>Apr</c:v>
                </c:pt>
                <c:pt idx="4">
                  <c:v>May</c:v>
                </c:pt>
              </c:strCache>
            </c:strRef>
          </c:cat>
          <c:val>
            <c:numRef>
              <c:f>Sheet1!$B$2:$B$6</c:f>
              <c:numCache>
                <c:formatCode>General</c:formatCode>
                <c:ptCount val="5"/>
                <c:pt idx="0">
                  <c:v>4.3</c:v>
                </c:pt>
                <c:pt idx="1">
                  <c:v>2.5</c:v>
                </c:pt>
                <c:pt idx="2">
                  <c:v>3.5</c:v>
                </c:pt>
                <c:pt idx="3">
                  <c:v>4.5</c:v>
                </c:pt>
                <c:pt idx="4">
                  <c:v>2.8</c:v>
                </c:pt>
              </c:numCache>
            </c:numRef>
          </c:val>
          <c:smooth val="0"/>
          <c:extLst>
            <c:ext xmlns:c16="http://schemas.microsoft.com/office/drawing/2014/chart" uri="{C3380CC4-5D6E-409C-BE32-E72D297353CC}">
              <c16:uniqueId val="{00000000-388E-2545-93A7-C7E4EEBFB443}"/>
            </c:ext>
          </c:extLst>
        </c:ser>
        <c:dLbls>
          <c:showLegendKey val="0"/>
          <c:showVal val="0"/>
          <c:showCatName val="0"/>
          <c:showSerName val="0"/>
          <c:showPercent val="0"/>
          <c:showBubbleSize val="0"/>
        </c:dLbls>
        <c:smooth val="0"/>
        <c:axId val="450766032"/>
        <c:axId val="463127824"/>
      </c:lineChart>
      <c:catAx>
        <c:axId val="450766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3127824"/>
        <c:crosses val="autoZero"/>
        <c:auto val="1"/>
        <c:lblAlgn val="ctr"/>
        <c:lblOffset val="100"/>
        <c:noMultiLvlLbl val="0"/>
      </c:catAx>
      <c:valAx>
        <c:axId val="463127824"/>
        <c:scaling>
          <c:orientation val="minMax"/>
        </c:scaling>
        <c:delete val="0"/>
        <c:axPos val="l"/>
        <c:numFmt formatCode="General" sourceLinked="1"/>
        <c:majorTickMark val="cross"/>
        <c:minorTickMark val="none"/>
        <c:tickLblPos val="nextTo"/>
        <c:spPr>
          <a:noFill/>
          <a:ln>
            <a:solidFill>
              <a:schemeClr val="tx1">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0766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85725" cap="rnd">
              <a:solidFill>
                <a:schemeClr val="accent1"/>
              </a:solidFill>
              <a:round/>
            </a:ln>
            <a:effectLst/>
          </c:spPr>
          <c:marker>
            <c:symbol val="none"/>
          </c:marker>
          <c:cat>
            <c:strRef>
              <c:f>Sheet1!$A$2:$A$6</c:f>
              <c:strCache>
                <c:ptCount val="5"/>
                <c:pt idx="0">
                  <c:v>Jan</c:v>
                </c:pt>
                <c:pt idx="1">
                  <c:v>Feb</c:v>
                </c:pt>
                <c:pt idx="2">
                  <c:v>Mar</c:v>
                </c:pt>
                <c:pt idx="3">
                  <c:v>Apr</c:v>
                </c:pt>
                <c:pt idx="4">
                  <c:v>May</c:v>
                </c:pt>
              </c:strCache>
            </c:strRef>
          </c:cat>
          <c:val>
            <c:numRef>
              <c:f>Sheet1!$B$2:$B$6</c:f>
              <c:numCache>
                <c:formatCode>General</c:formatCode>
                <c:ptCount val="5"/>
                <c:pt idx="0">
                  <c:v>4.3</c:v>
                </c:pt>
                <c:pt idx="1">
                  <c:v>2.5</c:v>
                </c:pt>
                <c:pt idx="2">
                  <c:v>3.5</c:v>
                </c:pt>
                <c:pt idx="3">
                  <c:v>4.5</c:v>
                </c:pt>
                <c:pt idx="4">
                  <c:v>2.8</c:v>
                </c:pt>
              </c:numCache>
            </c:numRef>
          </c:val>
          <c:smooth val="0"/>
          <c:extLst>
            <c:ext xmlns:c16="http://schemas.microsoft.com/office/drawing/2014/chart" uri="{C3380CC4-5D6E-409C-BE32-E72D297353CC}">
              <c16:uniqueId val="{00000000-388E-2545-93A7-C7E4EEBFB443}"/>
            </c:ext>
          </c:extLst>
        </c:ser>
        <c:dLbls>
          <c:showLegendKey val="0"/>
          <c:showVal val="0"/>
          <c:showCatName val="0"/>
          <c:showSerName val="0"/>
          <c:showPercent val="0"/>
          <c:showBubbleSize val="0"/>
        </c:dLbls>
        <c:smooth val="0"/>
        <c:axId val="450766032"/>
        <c:axId val="463127824"/>
      </c:lineChart>
      <c:catAx>
        <c:axId val="450766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3127824"/>
        <c:crosses val="autoZero"/>
        <c:auto val="1"/>
        <c:lblAlgn val="ctr"/>
        <c:lblOffset val="100"/>
        <c:noMultiLvlLbl val="0"/>
      </c:catAx>
      <c:valAx>
        <c:axId val="463127824"/>
        <c:scaling>
          <c:orientation val="minMax"/>
          <c:min val="2"/>
        </c:scaling>
        <c:delete val="0"/>
        <c:axPos val="l"/>
        <c:numFmt formatCode="General" sourceLinked="1"/>
        <c:majorTickMark val="cross"/>
        <c:minorTickMark val="none"/>
        <c:tickLblPos val="nextTo"/>
        <c:spPr>
          <a:noFill/>
          <a:ln>
            <a:solidFill>
              <a:schemeClr val="tx1">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0766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85725" cap="rnd">
              <a:solidFill>
                <a:schemeClr val="accent1"/>
              </a:solidFill>
              <a:round/>
            </a:ln>
            <a:effectLst/>
          </c:spPr>
          <c:marker>
            <c:symbol val="none"/>
          </c:marker>
          <c:cat>
            <c:strRef>
              <c:f>Sheet1!$A$2:$A$6</c:f>
              <c:strCache>
                <c:ptCount val="5"/>
                <c:pt idx="0">
                  <c:v>Jan</c:v>
                </c:pt>
                <c:pt idx="1">
                  <c:v>Feb</c:v>
                </c:pt>
                <c:pt idx="2">
                  <c:v>Mar</c:v>
                </c:pt>
                <c:pt idx="3">
                  <c:v>Apr</c:v>
                </c:pt>
                <c:pt idx="4">
                  <c:v>May</c:v>
                </c:pt>
              </c:strCache>
            </c:strRef>
          </c:cat>
          <c:val>
            <c:numRef>
              <c:f>Sheet1!$B$2:$B$6</c:f>
              <c:numCache>
                <c:formatCode>General</c:formatCode>
                <c:ptCount val="5"/>
                <c:pt idx="0">
                  <c:v>4.3</c:v>
                </c:pt>
                <c:pt idx="1">
                  <c:v>2.5</c:v>
                </c:pt>
                <c:pt idx="2">
                  <c:v>3.5</c:v>
                </c:pt>
                <c:pt idx="3">
                  <c:v>4.5</c:v>
                </c:pt>
                <c:pt idx="4">
                  <c:v>2.8</c:v>
                </c:pt>
              </c:numCache>
            </c:numRef>
          </c:val>
          <c:smooth val="0"/>
          <c:extLst>
            <c:ext xmlns:c16="http://schemas.microsoft.com/office/drawing/2014/chart" uri="{C3380CC4-5D6E-409C-BE32-E72D297353CC}">
              <c16:uniqueId val="{00000000-388E-2545-93A7-C7E4EEBFB443}"/>
            </c:ext>
          </c:extLst>
        </c:ser>
        <c:dLbls>
          <c:showLegendKey val="0"/>
          <c:showVal val="0"/>
          <c:showCatName val="0"/>
          <c:showSerName val="0"/>
          <c:showPercent val="0"/>
          <c:showBubbleSize val="0"/>
        </c:dLbls>
        <c:smooth val="0"/>
        <c:axId val="450766032"/>
        <c:axId val="463127824"/>
      </c:lineChart>
      <c:catAx>
        <c:axId val="450766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3127824"/>
        <c:crosses val="autoZero"/>
        <c:auto val="1"/>
        <c:lblAlgn val="ctr"/>
        <c:lblOffset val="100"/>
        <c:noMultiLvlLbl val="0"/>
      </c:catAx>
      <c:valAx>
        <c:axId val="463127824"/>
        <c:scaling>
          <c:orientation val="minMax"/>
          <c:max val="6"/>
        </c:scaling>
        <c:delete val="0"/>
        <c:axPos val="l"/>
        <c:numFmt formatCode="General" sourceLinked="1"/>
        <c:majorTickMark val="cross"/>
        <c:minorTickMark val="none"/>
        <c:tickLblPos val="nextTo"/>
        <c:spPr>
          <a:noFill/>
          <a:ln>
            <a:solidFill>
              <a:schemeClr val="tx1">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0766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85725" cap="rnd">
              <a:solidFill>
                <a:schemeClr val="accent1"/>
              </a:solidFill>
              <a:round/>
            </a:ln>
            <a:effectLst/>
          </c:spPr>
          <c:marker>
            <c:symbol val="none"/>
          </c:marker>
          <c:cat>
            <c:strRef>
              <c:f>Sheet1!$A$2:$A$6</c:f>
              <c:strCache>
                <c:ptCount val="5"/>
                <c:pt idx="0">
                  <c:v>Jan</c:v>
                </c:pt>
                <c:pt idx="1">
                  <c:v>Feb</c:v>
                </c:pt>
                <c:pt idx="2">
                  <c:v>Mar</c:v>
                </c:pt>
                <c:pt idx="3">
                  <c:v>Apr</c:v>
                </c:pt>
                <c:pt idx="4">
                  <c:v>May</c:v>
                </c:pt>
              </c:strCache>
            </c:strRef>
          </c:cat>
          <c:val>
            <c:numRef>
              <c:f>Sheet1!$B$2:$B$6</c:f>
              <c:numCache>
                <c:formatCode>General</c:formatCode>
                <c:ptCount val="5"/>
                <c:pt idx="0">
                  <c:v>4.3</c:v>
                </c:pt>
                <c:pt idx="1">
                  <c:v>2.5</c:v>
                </c:pt>
                <c:pt idx="2">
                  <c:v>3.5</c:v>
                </c:pt>
                <c:pt idx="3">
                  <c:v>4.5</c:v>
                </c:pt>
                <c:pt idx="4">
                  <c:v>2.8</c:v>
                </c:pt>
              </c:numCache>
            </c:numRef>
          </c:val>
          <c:smooth val="0"/>
          <c:extLst>
            <c:ext xmlns:c16="http://schemas.microsoft.com/office/drawing/2014/chart" uri="{C3380CC4-5D6E-409C-BE32-E72D297353CC}">
              <c16:uniqueId val="{00000000-388E-2545-93A7-C7E4EEBFB443}"/>
            </c:ext>
          </c:extLst>
        </c:ser>
        <c:dLbls>
          <c:showLegendKey val="0"/>
          <c:showVal val="0"/>
          <c:showCatName val="0"/>
          <c:showSerName val="0"/>
          <c:showPercent val="0"/>
          <c:showBubbleSize val="0"/>
        </c:dLbls>
        <c:smooth val="0"/>
        <c:axId val="450766032"/>
        <c:axId val="463127824"/>
      </c:lineChart>
      <c:catAx>
        <c:axId val="450766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3127824"/>
        <c:crosses val="autoZero"/>
        <c:auto val="1"/>
        <c:lblAlgn val="ctr"/>
        <c:lblOffset val="100"/>
        <c:noMultiLvlLbl val="0"/>
      </c:catAx>
      <c:valAx>
        <c:axId val="463127824"/>
        <c:scaling>
          <c:orientation val="minMax"/>
          <c:max val="10"/>
          <c:min val="0"/>
        </c:scaling>
        <c:delete val="0"/>
        <c:axPos val="l"/>
        <c:numFmt formatCode="General" sourceLinked="1"/>
        <c:majorTickMark val="cross"/>
        <c:minorTickMark val="none"/>
        <c:tickLblPos val="nextTo"/>
        <c:spPr>
          <a:noFill/>
          <a:ln>
            <a:solidFill>
              <a:schemeClr val="tx1">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0766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Dave</c:v>
                </c:pt>
              </c:strCache>
            </c:strRef>
          </c:tx>
          <c:spPr>
            <a:ln w="85725" cap="rnd">
              <a:solidFill>
                <a:schemeClr val="accent1"/>
              </a:solidFill>
              <a:round/>
            </a:ln>
            <a:effectLst/>
          </c:spPr>
          <c:marker>
            <c:symbol val="none"/>
          </c:marker>
          <c:cat>
            <c:strRef>
              <c:f>Sheet1!$A$2:$A$6</c:f>
              <c:strCache>
                <c:ptCount val="5"/>
                <c:pt idx="0">
                  <c:v>Jan</c:v>
                </c:pt>
                <c:pt idx="1">
                  <c:v>Feb</c:v>
                </c:pt>
                <c:pt idx="2">
                  <c:v>Mar</c:v>
                </c:pt>
                <c:pt idx="3">
                  <c:v>Apr</c:v>
                </c:pt>
                <c:pt idx="4">
                  <c:v>May</c:v>
                </c:pt>
              </c:strCache>
            </c:strRef>
          </c:cat>
          <c:val>
            <c:numRef>
              <c:f>Sheet1!$B$2:$B$6</c:f>
              <c:numCache>
                <c:formatCode>General</c:formatCode>
                <c:ptCount val="5"/>
                <c:pt idx="0">
                  <c:v>4.3</c:v>
                </c:pt>
                <c:pt idx="1">
                  <c:v>2.5</c:v>
                </c:pt>
                <c:pt idx="2">
                  <c:v>3.5</c:v>
                </c:pt>
                <c:pt idx="3">
                  <c:v>4.5</c:v>
                </c:pt>
                <c:pt idx="4">
                  <c:v>2.8</c:v>
                </c:pt>
              </c:numCache>
            </c:numRef>
          </c:val>
          <c:smooth val="0"/>
          <c:extLst>
            <c:ext xmlns:c16="http://schemas.microsoft.com/office/drawing/2014/chart" uri="{C3380CC4-5D6E-409C-BE32-E72D297353CC}">
              <c16:uniqueId val="{00000000-388E-2545-93A7-C7E4EEBFB443}"/>
            </c:ext>
          </c:extLst>
        </c:ser>
        <c:ser>
          <c:idx val="1"/>
          <c:order val="1"/>
          <c:tx>
            <c:strRef>
              <c:f>Sheet1!$C$1</c:f>
              <c:strCache>
                <c:ptCount val="1"/>
                <c:pt idx="0">
                  <c:v>Stan</c:v>
                </c:pt>
              </c:strCache>
            </c:strRef>
          </c:tx>
          <c:spPr>
            <a:ln w="63500" cap="rnd">
              <a:solidFill>
                <a:schemeClr val="accent2"/>
              </a:solidFill>
              <a:round/>
            </a:ln>
            <a:effectLst/>
          </c:spPr>
          <c:marker>
            <c:symbol val="none"/>
          </c:marker>
          <c:cat>
            <c:strRef>
              <c:f>Sheet1!$A$2:$A$6</c:f>
              <c:strCache>
                <c:ptCount val="5"/>
                <c:pt idx="0">
                  <c:v>Jan</c:v>
                </c:pt>
                <c:pt idx="1">
                  <c:v>Feb</c:v>
                </c:pt>
                <c:pt idx="2">
                  <c:v>Mar</c:v>
                </c:pt>
                <c:pt idx="3">
                  <c:v>Apr</c:v>
                </c:pt>
                <c:pt idx="4">
                  <c:v>May</c:v>
                </c:pt>
              </c:strCache>
            </c:strRef>
          </c:cat>
          <c:val>
            <c:numRef>
              <c:f>Sheet1!$C$2:$C$6</c:f>
              <c:numCache>
                <c:formatCode>0.0</c:formatCode>
                <c:ptCount val="5"/>
                <c:pt idx="0">
                  <c:v>2.5</c:v>
                </c:pt>
                <c:pt idx="1">
                  <c:v>2.7</c:v>
                </c:pt>
                <c:pt idx="2">
                  <c:v>4</c:v>
                </c:pt>
                <c:pt idx="3">
                  <c:v>3.6</c:v>
                </c:pt>
                <c:pt idx="4">
                  <c:v>4</c:v>
                </c:pt>
              </c:numCache>
            </c:numRef>
          </c:val>
          <c:smooth val="0"/>
          <c:extLst>
            <c:ext xmlns:c16="http://schemas.microsoft.com/office/drawing/2014/chart" uri="{C3380CC4-5D6E-409C-BE32-E72D297353CC}">
              <c16:uniqueId val="{00000001-59B0-534E-AAD3-9DC9B0D89C21}"/>
            </c:ext>
          </c:extLst>
        </c:ser>
        <c:ser>
          <c:idx val="2"/>
          <c:order val="2"/>
          <c:tx>
            <c:strRef>
              <c:f>Sheet1!$D$1</c:f>
              <c:strCache>
                <c:ptCount val="1"/>
                <c:pt idx="0">
                  <c:v>Aaron</c:v>
                </c:pt>
              </c:strCache>
            </c:strRef>
          </c:tx>
          <c:spPr>
            <a:ln w="63500" cap="rnd">
              <a:solidFill>
                <a:schemeClr val="accent3"/>
              </a:solidFill>
              <a:round/>
            </a:ln>
            <a:effectLst/>
          </c:spPr>
          <c:marker>
            <c:symbol val="none"/>
          </c:marker>
          <c:cat>
            <c:strRef>
              <c:f>Sheet1!$A$2:$A$6</c:f>
              <c:strCache>
                <c:ptCount val="5"/>
                <c:pt idx="0">
                  <c:v>Jan</c:v>
                </c:pt>
                <c:pt idx="1">
                  <c:v>Feb</c:v>
                </c:pt>
                <c:pt idx="2">
                  <c:v>Mar</c:v>
                </c:pt>
                <c:pt idx="3">
                  <c:v>Apr</c:v>
                </c:pt>
                <c:pt idx="4">
                  <c:v>May</c:v>
                </c:pt>
              </c:strCache>
            </c:strRef>
          </c:cat>
          <c:val>
            <c:numRef>
              <c:f>Sheet1!$D$2:$D$6</c:f>
              <c:numCache>
                <c:formatCode>0.0</c:formatCode>
                <c:ptCount val="5"/>
                <c:pt idx="0">
                  <c:v>3.5</c:v>
                </c:pt>
                <c:pt idx="1">
                  <c:v>2.9</c:v>
                </c:pt>
                <c:pt idx="2">
                  <c:v>3.5</c:v>
                </c:pt>
                <c:pt idx="3">
                  <c:v>4.2</c:v>
                </c:pt>
                <c:pt idx="4">
                  <c:v>2.8</c:v>
                </c:pt>
              </c:numCache>
            </c:numRef>
          </c:val>
          <c:smooth val="0"/>
          <c:extLst>
            <c:ext xmlns:c16="http://schemas.microsoft.com/office/drawing/2014/chart" uri="{C3380CC4-5D6E-409C-BE32-E72D297353CC}">
              <c16:uniqueId val="{00000002-59B0-534E-AAD3-9DC9B0D89C21}"/>
            </c:ext>
          </c:extLst>
        </c:ser>
        <c:ser>
          <c:idx val="3"/>
          <c:order val="3"/>
          <c:tx>
            <c:strRef>
              <c:f>Sheet1!$E$1</c:f>
              <c:strCache>
                <c:ptCount val="1"/>
                <c:pt idx="0">
                  <c:v>Everyone Else</c:v>
                </c:pt>
              </c:strCache>
            </c:strRef>
          </c:tx>
          <c:spPr>
            <a:ln w="63500" cap="rnd">
              <a:solidFill>
                <a:schemeClr val="accent4"/>
              </a:solidFill>
              <a:round/>
            </a:ln>
            <a:effectLst/>
          </c:spPr>
          <c:marker>
            <c:symbol val="none"/>
          </c:marker>
          <c:cat>
            <c:strRef>
              <c:f>Sheet1!$A$2:$A$6</c:f>
              <c:strCache>
                <c:ptCount val="5"/>
                <c:pt idx="0">
                  <c:v>Jan</c:v>
                </c:pt>
                <c:pt idx="1">
                  <c:v>Feb</c:v>
                </c:pt>
                <c:pt idx="2">
                  <c:v>Mar</c:v>
                </c:pt>
                <c:pt idx="3">
                  <c:v>Apr</c:v>
                </c:pt>
                <c:pt idx="4">
                  <c:v>May</c:v>
                </c:pt>
              </c:strCache>
            </c:strRef>
          </c:cat>
          <c:val>
            <c:numRef>
              <c:f>Sheet1!$E$2:$E$6</c:f>
              <c:numCache>
                <c:formatCode>0.0</c:formatCode>
                <c:ptCount val="5"/>
                <c:pt idx="0">
                  <c:v>2.8</c:v>
                </c:pt>
                <c:pt idx="1">
                  <c:v>3.1</c:v>
                </c:pt>
                <c:pt idx="2">
                  <c:v>2.5</c:v>
                </c:pt>
                <c:pt idx="3">
                  <c:v>3.5</c:v>
                </c:pt>
                <c:pt idx="4">
                  <c:v>2.9</c:v>
                </c:pt>
              </c:numCache>
            </c:numRef>
          </c:val>
          <c:smooth val="0"/>
          <c:extLst>
            <c:ext xmlns:c16="http://schemas.microsoft.com/office/drawing/2014/chart" uri="{C3380CC4-5D6E-409C-BE32-E72D297353CC}">
              <c16:uniqueId val="{00000003-59B0-534E-AAD3-9DC9B0D89C21}"/>
            </c:ext>
          </c:extLst>
        </c:ser>
        <c:dLbls>
          <c:showLegendKey val="0"/>
          <c:showVal val="0"/>
          <c:showCatName val="0"/>
          <c:showSerName val="0"/>
          <c:showPercent val="0"/>
          <c:showBubbleSize val="0"/>
        </c:dLbls>
        <c:smooth val="0"/>
        <c:axId val="450766032"/>
        <c:axId val="463127824"/>
      </c:lineChart>
      <c:catAx>
        <c:axId val="450766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3127824"/>
        <c:crosses val="autoZero"/>
        <c:auto val="1"/>
        <c:lblAlgn val="ctr"/>
        <c:lblOffset val="100"/>
        <c:noMultiLvlLbl val="0"/>
      </c:catAx>
      <c:valAx>
        <c:axId val="463127824"/>
        <c:scaling>
          <c:orientation val="minMax"/>
        </c:scaling>
        <c:delete val="0"/>
        <c:axPos val="l"/>
        <c:numFmt formatCode="General" sourceLinked="1"/>
        <c:majorTickMark val="cross"/>
        <c:minorTickMark val="none"/>
        <c:tickLblPos val="nextTo"/>
        <c:spPr>
          <a:noFill/>
          <a:ln>
            <a:solidFill>
              <a:schemeClr val="tx1">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0766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Dave</c:v>
                </c:pt>
              </c:strCache>
            </c:strRef>
          </c:tx>
          <c:spPr>
            <a:ln w="85725" cap="rnd">
              <a:solidFill>
                <a:schemeClr val="accent1"/>
              </a:solidFill>
              <a:round/>
            </a:ln>
            <a:effectLst/>
          </c:spPr>
          <c:marker>
            <c:symbol val="none"/>
          </c:marker>
          <c:cat>
            <c:strRef>
              <c:f>Sheet1!$A$2:$A$6</c:f>
              <c:strCache>
                <c:ptCount val="5"/>
                <c:pt idx="0">
                  <c:v>Jan</c:v>
                </c:pt>
                <c:pt idx="1">
                  <c:v>Feb</c:v>
                </c:pt>
                <c:pt idx="2">
                  <c:v>Mar</c:v>
                </c:pt>
                <c:pt idx="3">
                  <c:v>Apr</c:v>
                </c:pt>
                <c:pt idx="4">
                  <c:v>May</c:v>
                </c:pt>
              </c:strCache>
            </c:strRef>
          </c:cat>
          <c:val>
            <c:numRef>
              <c:f>Sheet1!$B$2:$B$6</c:f>
              <c:numCache>
                <c:formatCode>General</c:formatCode>
                <c:ptCount val="5"/>
                <c:pt idx="0">
                  <c:v>4.3</c:v>
                </c:pt>
                <c:pt idx="1">
                  <c:v>2.5</c:v>
                </c:pt>
                <c:pt idx="2">
                  <c:v>3.5</c:v>
                </c:pt>
                <c:pt idx="3">
                  <c:v>4.5</c:v>
                </c:pt>
                <c:pt idx="4">
                  <c:v>2.8</c:v>
                </c:pt>
              </c:numCache>
            </c:numRef>
          </c:val>
          <c:smooth val="0"/>
          <c:extLst>
            <c:ext xmlns:c16="http://schemas.microsoft.com/office/drawing/2014/chart" uri="{C3380CC4-5D6E-409C-BE32-E72D297353CC}">
              <c16:uniqueId val="{00000000-388E-2545-93A7-C7E4EEBFB443}"/>
            </c:ext>
          </c:extLst>
        </c:ser>
        <c:ser>
          <c:idx val="1"/>
          <c:order val="1"/>
          <c:tx>
            <c:strRef>
              <c:f>Sheet1!$C$1</c:f>
              <c:strCache>
                <c:ptCount val="1"/>
                <c:pt idx="0">
                  <c:v>Stan</c:v>
                </c:pt>
              </c:strCache>
            </c:strRef>
          </c:tx>
          <c:spPr>
            <a:ln w="63500" cap="rnd">
              <a:solidFill>
                <a:schemeClr val="accent2"/>
              </a:solidFill>
              <a:round/>
            </a:ln>
            <a:effectLst/>
          </c:spPr>
          <c:marker>
            <c:symbol val="none"/>
          </c:marker>
          <c:cat>
            <c:strRef>
              <c:f>Sheet1!$A$2:$A$6</c:f>
              <c:strCache>
                <c:ptCount val="5"/>
                <c:pt idx="0">
                  <c:v>Jan</c:v>
                </c:pt>
                <c:pt idx="1">
                  <c:v>Feb</c:v>
                </c:pt>
                <c:pt idx="2">
                  <c:v>Mar</c:v>
                </c:pt>
                <c:pt idx="3">
                  <c:v>Apr</c:v>
                </c:pt>
                <c:pt idx="4">
                  <c:v>May</c:v>
                </c:pt>
              </c:strCache>
            </c:strRef>
          </c:cat>
          <c:val>
            <c:numRef>
              <c:f>Sheet1!$C$2:$C$6</c:f>
              <c:numCache>
                <c:formatCode>0.0</c:formatCode>
                <c:ptCount val="5"/>
                <c:pt idx="0">
                  <c:v>2.5</c:v>
                </c:pt>
                <c:pt idx="1">
                  <c:v>2.7</c:v>
                </c:pt>
                <c:pt idx="2">
                  <c:v>4</c:v>
                </c:pt>
                <c:pt idx="3">
                  <c:v>3.6</c:v>
                </c:pt>
                <c:pt idx="4">
                  <c:v>4</c:v>
                </c:pt>
              </c:numCache>
            </c:numRef>
          </c:val>
          <c:smooth val="0"/>
          <c:extLst>
            <c:ext xmlns:c16="http://schemas.microsoft.com/office/drawing/2014/chart" uri="{C3380CC4-5D6E-409C-BE32-E72D297353CC}">
              <c16:uniqueId val="{00000001-59B0-534E-AAD3-9DC9B0D89C21}"/>
            </c:ext>
          </c:extLst>
        </c:ser>
        <c:ser>
          <c:idx val="2"/>
          <c:order val="2"/>
          <c:tx>
            <c:strRef>
              <c:f>Sheet1!$D$1</c:f>
              <c:strCache>
                <c:ptCount val="1"/>
                <c:pt idx="0">
                  <c:v>Aaron</c:v>
                </c:pt>
              </c:strCache>
            </c:strRef>
          </c:tx>
          <c:spPr>
            <a:ln w="63500" cap="rnd">
              <a:solidFill>
                <a:schemeClr val="accent3"/>
              </a:solidFill>
              <a:round/>
            </a:ln>
            <a:effectLst/>
          </c:spPr>
          <c:marker>
            <c:symbol val="none"/>
          </c:marker>
          <c:cat>
            <c:strRef>
              <c:f>Sheet1!$A$2:$A$6</c:f>
              <c:strCache>
                <c:ptCount val="5"/>
                <c:pt idx="0">
                  <c:v>Jan</c:v>
                </c:pt>
                <c:pt idx="1">
                  <c:v>Feb</c:v>
                </c:pt>
                <c:pt idx="2">
                  <c:v>Mar</c:v>
                </c:pt>
                <c:pt idx="3">
                  <c:v>Apr</c:v>
                </c:pt>
                <c:pt idx="4">
                  <c:v>May</c:v>
                </c:pt>
              </c:strCache>
            </c:strRef>
          </c:cat>
          <c:val>
            <c:numRef>
              <c:f>Sheet1!$D$2:$D$6</c:f>
              <c:numCache>
                <c:formatCode>0.0</c:formatCode>
                <c:ptCount val="5"/>
                <c:pt idx="0">
                  <c:v>3.5</c:v>
                </c:pt>
                <c:pt idx="1">
                  <c:v>2.9</c:v>
                </c:pt>
                <c:pt idx="2">
                  <c:v>3.5</c:v>
                </c:pt>
                <c:pt idx="3">
                  <c:v>4.2</c:v>
                </c:pt>
                <c:pt idx="4">
                  <c:v>2.8</c:v>
                </c:pt>
              </c:numCache>
            </c:numRef>
          </c:val>
          <c:smooth val="0"/>
          <c:extLst>
            <c:ext xmlns:c16="http://schemas.microsoft.com/office/drawing/2014/chart" uri="{C3380CC4-5D6E-409C-BE32-E72D297353CC}">
              <c16:uniqueId val="{00000002-59B0-534E-AAD3-9DC9B0D89C21}"/>
            </c:ext>
          </c:extLst>
        </c:ser>
        <c:ser>
          <c:idx val="3"/>
          <c:order val="3"/>
          <c:tx>
            <c:strRef>
              <c:f>Sheet1!$E$1</c:f>
              <c:strCache>
                <c:ptCount val="1"/>
                <c:pt idx="0">
                  <c:v>Mike</c:v>
                </c:pt>
              </c:strCache>
            </c:strRef>
          </c:tx>
          <c:spPr>
            <a:ln w="63500" cap="rnd">
              <a:solidFill>
                <a:schemeClr val="accent4"/>
              </a:solidFill>
              <a:round/>
            </a:ln>
            <a:effectLst/>
          </c:spPr>
          <c:marker>
            <c:symbol val="none"/>
          </c:marker>
          <c:cat>
            <c:strRef>
              <c:f>Sheet1!$A$2:$A$6</c:f>
              <c:strCache>
                <c:ptCount val="5"/>
                <c:pt idx="0">
                  <c:v>Jan</c:v>
                </c:pt>
                <c:pt idx="1">
                  <c:v>Feb</c:v>
                </c:pt>
                <c:pt idx="2">
                  <c:v>Mar</c:v>
                </c:pt>
                <c:pt idx="3">
                  <c:v>Apr</c:v>
                </c:pt>
                <c:pt idx="4">
                  <c:v>May</c:v>
                </c:pt>
              </c:strCache>
            </c:strRef>
          </c:cat>
          <c:val>
            <c:numRef>
              <c:f>Sheet1!$E$2:$E$6</c:f>
              <c:numCache>
                <c:formatCode>0.0</c:formatCode>
                <c:ptCount val="5"/>
                <c:pt idx="0">
                  <c:v>2.8</c:v>
                </c:pt>
                <c:pt idx="1">
                  <c:v>3.1</c:v>
                </c:pt>
                <c:pt idx="2">
                  <c:v>2.5</c:v>
                </c:pt>
                <c:pt idx="3">
                  <c:v>3.5</c:v>
                </c:pt>
                <c:pt idx="4">
                  <c:v>2.9</c:v>
                </c:pt>
              </c:numCache>
            </c:numRef>
          </c:val>
          <c:smooth val="0"/>
          <c:extLst>
            <c:ext xmlns:c16="http://schemas.microsoft.com/office/drawing/2014/chart" uri="{C3380CC4-5D6E-409C-BE32-E72D297353CC}">
              <c16:uniqueId val="{00000003-59B0-534E-AAD3-9DC9B0D89C21}"/>
            </c:ext>
          </c:extLst>
        </c:ser>
        <c:ser>
          <c:idx val="4"/>
          <c:order val="4"/>
          <c:tx>
            <c:strRef>
              <c:f>Sheet1!$F$1</c:f>
              <c:strCache>
                <c:ptCount val="1"/>
                <c:pt idx="0">
                  <c:v>Albert</c:v>
                </c:pt>
              </c:strCache>
            </c:strRef>
          </c:tx>
          <c:spPr>
            <a:ln w="63500" cap="rnd">
              <a:solidFill>
                <a:schemeClr val="accent5"/>
              </a:solidFill>
              <a:round/>
            </a:ln>
            <a:effectLst/>
          </c:spPr>
          <c:marker>
            <c:symbol val="none"/>
          </c:marker>
          <c:cat>
            <c:strRef>
              <c:f>Sheet1!$A$2:$A$6</c:f>
              <c:strCache>
                <c:ptCount val="5"/>
                <c:pt idx="0">
                  <c:v>Jan</c:v>
                </c:pt>
                <c:pt idx="1">
                  <c:v>Feb</c:v>
                </c:pt>
                <c:pt idx="2">
                  <c:v>Mar</c:v>
                </c:pt>
                <c:pt idx="3">
                  <c:v>Apr</c:v>
                </c:pt>
                <c:pt idx="4">
                  <c:v>May</c:v>
                </c:pt>
              </c:strCache>
            </c:strRef>
          </c:cat>
          <c:val>
            <c:numRef>
              <c:f>Sheet1!$F$2:$F$6</c:f>
              <c:numCache>
                <c:formatCode>0.0</c:formatCode>
                <c:ptCount val="5"/>
                <c:pt idx="0">
                  <c:v>2.2999999999999998</c:v>
                </c:pt>
                <c:pt idx="1">
                  <c:v>2.2999999999999998</c:v>
                </c:pt>
                <c:pt idx="2">
                  <c:v>4.2</c:v>
                </c:pt>
                <c:pt idx="3">
                  <c:v>2.9</c:v>
                </c:pt>
                <c:pt idx="4">
                  <c:v>2.5</c:v>
                </c:pt>
              </c:numCache>
            </c:numRef>
          </c:val>
          <c:smooth val="0"/>
          <c:extLst>
            <c:ext xmlns:c16="http://schemas.microsoft.com/office/drawing/2014/chart" uri="{C3380CC4-5D6E-409C-BE32-E72D297353CC}">
              <c16:uniqueId val="{00000000-02FD-2146-96FF-53467C2883D0}"/>
            </c:ext>
          </c:extLst>
        </c:ser>
        <c:ser>
          <c:idx val="5"/>
          <c:order val="5"/>
          <c:tx>
            <c:strRef>
              <c:f>Sheet1!$G$1</c:f>
              <c:strCache>
                <c:ptCount val="1"/>
                <c:pt idx="0">
                  <c:v>Jeff</c:v>
                </c:pt>
              </c:strCache>
            </c:strRef>
          </c:tx>
          <c:spPr>
            <a:ln w="63500" cap="rnd">
              <a:solidFill>
                <a:schemeClr val="accent6"/>
              </a:solidFill>
              <a:round/>
            </a:ln>
            <a:effectLst/>
          </c:spPr>
          <c:marker>
            <c:symbol val="none"/>
          </c:marker>
          <c:cat>
            <c:strRef>
              <c:f>Sheet1!$A$2:$A$6</c:f>
              <c:strCache>
                <c:ptCount val="5"/>
                <c:pt idx="0">
                  <c:v>Jan</c:v>
                </c:pt>
                <c:pt idx="1">
                  <c:v>Feb</c:v>
                </c:pt>
                <c:pt idx="2">
                  <c:v>Mar</c:v>
                </c:pt>
                <c:pt idx="3">
                  <c:v>Apr</c:v>
                </c:pt>
                <c:pt idx="4">
                  <c:v>May</c:v>
                </c:pt>
              </c:strCache>
            </c:strRef>
          </c:cat>
          <c:val>
            <c:numRef>
              <c:f>Sheet1!$G$2:$G$6</c:f>
              <c:numCache>
                <c:formatCode>0.0</c:formatCode>
                <c:ptCount val="5"/>
                <c:pt idx="0">
                  <c:v>2.5</c:v>
                </c:pt>
                <c:pt idx="1">
                  <c:v>3.5</c:v>
                </c:pt>
                <c:pt idx="2">
                  <c:v>3.4</c:v>
                </c:pt>
                <c:pt idx="3">
                  <c:v>2.5</c:v>
                </c:pt>
                <c:pt idx="4">
                  <c:v>4</c:v>
                </c:pt>
              </c:numCache>
            </c:numRef>
          </c:val>
          <c:smooth val="0"/>
          <c:extLst>
            <c:ext xmlns:c16="http://schemas.microsoft.com/office/drawing/2014/chart" uri="{C3380CC4-5D6E-409C-BE32-E72D297353CC}">
              <c16:uniqueId val="{00000001-02FD-2146-96FF-53467C2883D0}"/>
            </c:ext>
          </c:extLst>
        </c:ser>
        <c:dLbls>
          <c:showLegendKey val="0"/>
          <c:showVal val="0"/>
          <c:showCatName val="0"/>
          <c:showSerName val="0"/>
          <c:showPercent val="0"/>
          <c:showBubbleSize val="0"/>
        </c:dLbls>
        <c:smooth val="0"/>
        <c:axId val="450766032"/>
        <c:axId val="463127824"/>
      </c:lineChart>
      <c:catAx>
        <c:axId val="450766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3127824"/>
        <c:crosses val="autoZero"/>
        <c:auto val="1"/>
        <c:lblAlgn val="ctr"/>
        <c:lblOffset val="100"/>
        <c:noMultiLvlLbl val="0"/>
      </c:catAx>
      <c:valAx>
        <c:axId val="463127824"/>
        <c:scaling>
          <c:orientation val="minMax"/>
        </c:scaling>
        <c:delete val="0"/>
        <c:axPos val="l"/>
        <c:numFmt formatCode="General" sourceLinked="1"/>
        <c:majorTickMark val="cross"/>
        <c:minorTickMark val="none"/>
        <c:tickLblPos val="nextTo"/>
        <c:spPr>
          <a:noFill/>
          <a:ln>
            <a:solidFill>
              <a:schemeClr val="tx1">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0766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Dave</c:v>
                </c:pt>
              </c:strCache>
            </c:strRef>
          </c:tx>
          <c:spPr>
            <a:ln w="85725" cap="rnd">
              <a:solidFill>
                <a:schemeClr val="accent1"/>
              </a:solidFill>
              <a:round/>
            </a:ln>
            <a:effectLst/>
          </c:spPr>
          <c:marker>
            <c:symbol val="circle"/>
            <c:size val="15"/>
            <c:spPr>
              <a:solidFill>
                <a:schemeClr val="accent1"/>
              </a:solidFill>
              <a:ln w="9525">
                <a:solidFill>
                  <a:schemeClr val="accent1"/>
                </a:solidFill>
              </a:ln>
              <a:effectLst/>
            </c:spPr>
          </c:marker>
          <c:cat>
            <c:strRef>
              <c:f>Sheet1!$A$2:$A$6</c:f>
              <c:strCache>
                <c:ptCount val="5"/>
                <c:pt idx="0">
                  <c:v>Jan</c:v>
                </c:pt>
                <c:pt idx="1">
                  <c:v>Feb</c:v>
                </c:pt>
                <c:pt idx="2">
                  <c:v>Mar</c:v>
                </c:pt>
                <c:pt idx="3">
                  <c:v>Apr</c:v>
                </c:pt>
                <c:pt idx="4">
                  <c:v>May</c:v>
                </c:pt>
              </c:strCache>
            </c:strRef>
          </c:cat>
          <c:val>
            <c:numRef>
              <c:f>Sheet1!$B$2:$B$6</c:f>
              <c:numCache>
                <c:formatCode>General</c:formatCode>
                <c:ptCount val="5"/>
                <c:pt idx="0">
                  <c:v>4.3</c:v>
                </c:pt>
                <c:pt idx="1">
                  <c:v>2.5</c:v>
                </c:pt>
                <c:pt idx="2">
                  <c:v>3.5</c:v>
                </c:pt>
                <c:pt idx="3">
                  <c:v>4.5</c:v>
                </c:pt>
                <c:pt idx="4">
                  <c:v>2.8</c:v>
                </c:pt>
              </c:numCache>
            </c:numRef>
          </c:val>
          <c:smooth val="0"/>
          <c:extLst>
            <c:ext xmlns:c16="http://schemas.microsoft.com/office/drawing/2014/chart" uri="{C3380CC4-5D6E-409C-BE32-E72D297353CC}">
              <c16:uniqueId val="{00000000-388E-2545-93A7-C7E4EEBFB443}"/>
            </c:ext>
          </c:extLst>
        </c:ser>
        <c:dLbls>
          <c:showLegendKey val="0"/>
          <c:showVal val="0"/>
          <c:showCatName val="0"/>
          <c:showSerName val="0"/>
          <c:showPercent val="0"/>
          <c:showBubbleSize val="0"/>
        </c:dLbls>
        <c:marker val="1"/>
        <c:smooth val="0"/>
        <c:axId val="450766032"/>
        <c:axId val="463127824"/>
      </c:lineChart>
      <c:catAx>
        <c:axId val="450766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3127824"/>
        <c:crosses val="autoZero"/>
        <c:auto val="1"/>
        <c:lblAlgn val="ctr"/>
        <c:lblOffset val="100"/>
        <c:noMultiLvlLbl val="0"/>
      </c:catAx>
      <c:valAx>
        <c:axId val="463127824"/>
        <c:scaling>
          <c:orientation val="minMax"/>
        </c:scaling>
        <c:delete val="0"/>
        <c:axPos val="l"/>
        <c:numFmt formatCode="General" sourceLinked="1"/>
        <c:majorTickMark val="cross"/>
        <c:minorTickMark val="none"/>
        <c:tickLblPos val="nextTo"/>
        <c:spPr>
          <a:noFill/>
          <a:ln>
            <a:solidFill>
              <a:schemeClr val="tx1">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0766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Dave</c:v>
                </c:pt>
              </c:strCache>
            </c:strRef>
          </c:tx>
          <c:spPr>
            <a:ln w="85725" cap="rnd">
              <a:solidFill>
                <a:schemeClr val="accent1"/>
              </a:solidFill>
              <a:round/>
            </a:ln>
            <a:effectLst/>
          </c:spPr>
          <c:marker>
            <c:symbol val="plus"/>
            <c:size val="8"/>
            <c:spPr>
              <a:solidFill>
                <a:schemeClr val="bg1"/>
              </a:solidFill>
              <a:ln w="9525">
                <a:solidFill>
                  <a:schemeClr val="accent1"/>
                </a:solidFill>
              </a:ln>
              <a:effectLst/>
            </c:spPr>
          </c:marker>
          <c:cat>
            <c:strRef>
              <c:f>Sheet1!$A$2:$A$6</c:f>
              <c:strCache>
                <c:ptCount val="5"/>
                <c:pt idx="0">
                  <c:v>Jan</c:v>
                </c:pt>
                <c:pt idx="1">
                  <c:v>Feb</c:v>
                </c:pt>
                <c:pt idx="2">
                  <c:v>Mar</c:v>
                </c:pt>
                <c:pt idx="3">
                  <c:v>Apr</c:v>
                </c:pt>
                <c:pt idx="4">
                  <c:v>May</c:v>
                </c:pt>
              </c:strCache>
            </c:strRef>
          </c:cat>
          <c:val>
            <c:numRef>
              <c:f>Sheet1!$B$2:$B$6</c:f>
              <c:numCache>
                <c:formatCode>General</c:formatCode>
                <c:ptCount val="5"/>
                <c:pt idx="0">
                  <c:v>4.3</c:v>
                </c:pt>
                <c:pt idx="1">
                  <c:v>2.5</c:v>
                </c:pt>
                <c:pt idx="2">
                  <c:v>3.5</c:v>
                </c:pt>
                <c:pt idx="3">
                  <c:v>4.5</c:v>
                </c:pt>
                <c:pt idx="4">
                  <c:v>2.8</c:v>
                </c:pt>
              </c:numCache>
            </c:numRef>
          </c:val>
          <c:smooth val="0"/>
          <c:extLst>
            <c:ext xmlns:c16="http://schemas.microsoft.com/office/drawing/2014/chart" uri="{C3380CC4-5D6E-409C-BE32-E72D297353CC}">
              <c16:uniqueId val="{00000000-388E-2545-93A7-C7E4EEBFB443}"/>
            </c:ext>
          </c:extLst>
        </c:ser>
        <c:dLbls>
          <c:showLegendKey val="0"/>
          <c:showVal val="0"/>
          <c:showCatName val="0"/>
          <c:showSerName val="0"/>
          <c:showPercent val="0"/>
          <c:showBubbleSize val="0"/>
        </c:dLbls>
        <c:marker val="1"/>
        <c:smooth val="0"/>
        <c:axId val="450766032"/>
        <c:axId val="463127824"/>
      </c:lineChart>
      <c:catAx>
        <c:axId val="450766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3127824"/>
        <c:crosses val="autoZero"/>
        <c:auto val="1"/>
        <c:lblAlgn val="ctr"/>
        <c:lblOffset val="100"/>
        <c:noMultiLvlLbl val="0"/>
      </c:catAx>
      <c:valAx>
        <c:axId val="463127824"/>
        <c:scaling>
          <c:orientation val="minMax"/>
        </c:scaling>
        <c:delete val="0"/>
        <c:axPos val="l"/>
        <c:numFmt formatCode="General" sourceLinked="1"/>
        <c:majorTickMark val="cross"/>
        <c:minorTickMark val="none"/>
        <c:tickLblPos val="nextTo"/>
        <c:spPr>
          <a:noFill/>
          <a:ln>
            <a:solidFill>
              <a:schemeClr val="tx1">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0766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Dave</c:v>
                </c:pt>
              </c:strCache>
            </c:strRef>
          </c:tx>
          <c:spPr>
            <a:ln w="85725" cap="rnd">
              <a:solidFill>
                <a:schemeClr val="accent1"/>
              </a:solidFill>
              <a:round/>
            </a:ln>
            <a:effectLst/>
          </c:spPr>
          <c:marker>
            <c:symbol val="none"/>
          </c:marker>
          <c:cat>
            <c:strRef>
              <c:f>Sheet1!$A$2:$A$6</c:f>
              <c:strCache>
                <c:ptCount val="5"/>
                <c:pt idx="0">
                  <c:v>Jan</c:v>
                </c:pt>
                <c:pt idx="1">
                  <c:v>Feb</c:v>
                </c:pt>
                <c:pt idx="2">
                  <c:v>Mar</c:v>
                </c:pt>
                <c:pt idx="3">
                  <c:v>Apr</c:v>
                </c:pt>
                <c:pt idx="4">
                  <c:v>May</c:v>
                </c:pt>
              </c:strCache>
            </c:strRef>
          </c:cat>
          <c:val>
            <c:numRef>
              <c:f>Sheet1!$B$2:$B$6</c:f>
              <c:numCache>
                <c:formatCode>General</c:formatCode>
                <c:ptCount val="5"/>
                <c:pt idx="0">
                  <c:v>4.3</c:v>
                </c:pt>
                <c:pt idx="1">
                  <c:v>2.5</c:v>
                </c:pt>
                <c:pt idx="2">
                  <c:v>3.5</c:v>
                </c:pt>
                <c:pt idx="3">
                  <c:v>4.5</c:v>
                </c:pt>
                <c:pt idx="4">
                  <c:v>2.8</c:v>
                </c:pt>
              </c:numCache>
            </c:numRef>
          </c:val>
          <c:smooth val="0"/>
          <c:extLst>
            <c:ext xmlns:c16="http://schemas.microsoft.com/office/drawing/2014/chart" uri="{C3380CC4-5D6E-409C-BE32-E72D297353CC}">
              <c16:uniqueId val="{00000000-388E-2545-93A7-C7E4EEBFB443}"/>
            </c:ext>
          </c:extLst>
        </c:ser>
        <c:ser>
          <c:idx val="1"/>
          <c:order val="1"/>
          <c:tx>
            <c:strRef>
              <c:f>Sheet1!$C$1</c:f>
              <c:strCache>
                <c:ptCount val="1"/>
                <c:pt idx="0">
                  <c:v>Stan</c:v>
                </c:pt>
              </c:strCache>
            </c:strRef>
          </c:tx>
          <c:spPr>
            <a:ln w="63500" cap="rnd">
              <a:solidFill>
                <a:schemeClr val="accent2"/>
              </a:solidFill>
              <a:round/>
            </a:ln>
            <a:effectLst/>
          </c:spPr>
          <c:marker>
            <c:symbol val="none"/>
          </c:marker>
          <c:cat>
            <c:strRef>
              <c:f>Sheet1!$A$2:$A$6</c:f>
              <c:strCache>
                <c:ptCount val="5"/>
                <c:pt idx="0">
                  <c:v>Jan</c:v>
                </c:pt>
                <c:pt idx="1">
                  <c:v>Feb</c:v>
                </c:pt>
                <c:pt idx="2">
                  <c:v>Mar</c:v>
                </c:pt>
                <c:pt idx="3">
                  <c:v>Apr</c:v>
                </c:pt>
                <c:pt idx="4">
                  <c:v>May</c:v>
                </c:pt>
              </c:strCache>
            </c:strRef>
          </c:cat>
          <c:val>
            <c:numRef>
              <c:f>Sheet1!$C$2:$C$6</c:f>
              <c:numCache>
                <c:formatCode>0.0</c:formatCode>
                <c:ptCount val="5"/>
                <c:pt idx="0">
                  <c:v>2.5</c:v>
                </c:pt>
                <c:pt idx="1">
                  <c:v>2.7</c:v>
                </c:pt>
                <c:pt idx="2">
                  <c:v>4</c:v>
                </c:pt>
                <c:pt idx="3">
                  <c:v>3.6</c:v>
                </c:pt>
                <c:pt idx="4">
                  <c:v>4</c:v>
                </c:pt>
              </c:numCache>
            </c:numRef>
          </c:val>
          <c:smooth val="0"/>
          <c:extLst>
            <c:ext xmlns:c16="http://schemas.microsoft.com/office/drawing/2014/chart" uri="{C3380CC4-5D6E-409C-BE32-E72D297353CC}">
              <c16:uniqueId val="{00000001-77D5-444C-888D-9D91750A1711}"/>
            </c:ext>
          </c:extLst>
        </c:ser>
        <c:ser>
          <c:idx val="2"/>
          <c:order val="2"/>
          <c:tx>
            <c:strRef>
              <c:f>Sheet1!$D$1</c:f>
              <c:strCache>
                <c:ptCount val="1"/>
                <c:pt idx="0">
                  <c:v>Aaron</c:v>
                </c:pt>
              </c:strCache>
            </c:strRef>
          </c:tx>
          <c:spPr>
            <a:ln w="63500" cap="rnd">
              <a:solidFill>
                <a:schemeClr val="accent3"/>
              </a:solidFill>
              <a:round/>
            </a:ln>
            <a:effectLst/>
          </c:spPr>
          <c:marker>
            <c:symbol val="none"/>
          </c:marker>
          <c:cat>
            <c:strRef>
              <c:f>Sheet1!$A$2:$A$6</c:f>
              <c:strCache>
                <c:ptCount val="5"/>
                <c:pt idx="0">
                  <c:v>Jan</c:v>
                </c:pt>
                <c:pt idx="1">
                  <c:v>Feb</c:v>
                </c:pt>
                <c:pt idx="2">
                  <c:v>Mar</c:v>
                </c:pt>
                <c:pt idx="3">
                  <c:v>Apr</c:v>
                </c:pt>
                <c:pt idx="4">
                  <c:v>May</c:v>
                </c:pt>
              </c:strCache>
            </c:strRef>
          </c:cat>
          <c:val>
            <c:numRef>
              <c:f>Sheet1!$D$2:$D$6</c:f>
              <c:numCache>
                <c:formatCode>0.0</c:formatCode>
                <c:ptCount val="5"/>
                <c:pt idx="0">
                  <c:v>3.5</c:v>
                </c:pt>
                <c:pt idx="1">
                  <c:v>2.9</c:v>
                </c:pt>
                <c:pt idx="2">
                  <c:v>3.5</c:v>
                </c:pt>
                <c:pt idx="3">
                  <c:v>4.2</c:v>
                </c:pt>
                <c:pt idx="4">
                  <c:v>2.8</c:v>
                </c:pt>
              </c:numCache>
            </c:numRef>
          </c:val>
          <c:smooth val="0"/>
          <c:extLst>
            <c:ext xmlns:c16="http://schemas.microsoft.com/office/drawing/2014/chart" uri="{C3380CC4-5D6E-409C-BE32-E72D297353CC}">
              <c16:uniqueId val="{00000002-77D5-444C-888D-9D91750A1711}"/>
            </c:ext>
          </c:extLst>
        </c:ser>
        <c:ser>
          <c:idx val="3"/>
          <c:order val="3"/>
          <c:tx>
            <c:strRef>
              <c:f>Sheet1!$E$1</c:f>
              <c:strCache>
                <c:ptCount val="1"/>
                <c:pt idx="0">
                  <c:v>Everyone Else</c:v>
                </c:pt>
              </c:strCache>
            </c:strRef>
          </c:tx>
          <c:spPr>
            <a:ln w="63500" cap="rnd">
              <a:solidFill>
                <a:schemeClr val="accent4"/>
              </a:solidFill>
              <a:round/>
            </a:ln>
            <a:effectLst/>
          </c:spPr>
          <c:marker>
            <c:symbol val="none"/>
          </c:marker>
          <c:cat>
            <c:strRef>
              <c:f>Sheet1!$A$2:$A$6</c:f>
              <c:strCache>
                <c:ptCount val="5"/>
                <c:pt idx="0">
                  <c:v>Jan</c:v>
                </c:pt>
                <c:pt idx="1">
                  <c:v>Feb</c:v>
                </c:pt>
                <c:pt idx="2">
                  <c:v>Mar</c:v>
                </c:pt>
                <c:pt idx="3">
                  <c:v>Apr</c:v>
                </c:pt>
                <c:pt idx="4">
                  <c:v>May</c:v>
                </c:pt>
              </c:strCache>
            </c:strRef>
          </c:cat>
          <c:val>
            <c:numRef>
              <c:f>Sheet1!$E$2:$E$6</c:f>
              <c:numCache>
                <c:formatCode>0.0</c:formatCode>
                <c:ptCount val="5"/>
                <c:pt idx="0">
                  <c:v>2.8</c:v>
                </c:pt>
                <c:pt idx="1">
                  <c:v>3.1</c:v>
                </c:pt>
                <c:pt idx="2">
                  <c:v>2.5</c:v>
                </c:pt>
                <c:pt idx="3">
                  <c:v>3.5</c:v>
                </c:pt>
                <c:pt idx="4">
                  <c:v>2.9</c:v>
                </c:pt>
              </c:numCache>
            </c:numRef>
          </c:val>
          <c:smooth val="0"/>
          <c:extLst>
            <c:ext xmlns:c16="http://schemas.microsoft.com/office/drawing/2014/chart" uri="{C3380CC4-5D6E-409C-BE32-E72D297353CC}">
              <c16:uniqueId val="{00000003-77D5-444C-888D-9D91750A1711}"/>
            </c:ext>
          </c:extLst>
        </c:ser>
        <c:dLbls>
          <c:showLegendKey val="0"/>
          <c:showVal val="0"/>
          <c:showCatName val="0"/>
          <c:showSerName val="0"/>
          <c:showPercent val="0"/>
          <c:showBubbleSize val="0"/>
        </c:dLbls>
        <c:smooth val="0"/>
        <c:axId val="450766032"/>
        <c:axId val="463127824"/>
      </c:lineChart>
      <c:catAx>
        <c:axId val="450766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3127824"/>
        <c:crosses val="autoZero"/>
        <c:auto val="1"/>
        <c:lblAlgn val="ctr"/>
        <c:lblOffset val="100"/>
        <c:noMultiLvlLbl val="0"/>
      </c:catAx>
      <c:valAx>
        <c:axId val="463127824"/>
        <c:scaling>
          <c:orientation val="minMax"/>
        </c:scaling>
        <c:delete val="0"/>
        <c:axPos val="l"/>
        <c:numFmt formatCode="General" sourceLinked="1"/>
        <c:majorTickMark val="cross"/>
        <c:minorTickMark val="none"/>
        <c:tickLblPos val="nextTo"/>
        <c:spPr>
          <a:noFill/>
          <a:ln>
            <a:solidFill>
              <a:schemeClr val="tx1">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0766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Dave</c:v>
                </c:pt>
              </c:strCache>
            </c:strRef>
          </c:tx>
          <c:spPr>
            <a:ln w="85725" cap="rnd">
              <a:solidFill>
                <a:schemeClr val="accent1"/>
              </a:solidFill>
              <a:prstDash val="dash"/>
              <a:round/>
            </a:ln>
            <a:effectLst/>
          </c:spPr>
          <c:marker>
            <c:symbol val="none"/>
          </c:marker>
          <c:cat>
            <c:strRef>
              <c:f>Sheet1!$A$2:$A$6</c:f>
              <c:strCache>
                <c:ptCount val="5"/>
                <c:pt idx="0">
                  <c:v>Jan</c:v>
                </c:pt>
                <c:pt idx="1">
                  <c:v>Feb</c:v>
                </c:pt>
                <c:pt idx="2">
                  <c:v>Mar</c:v>
                </c:pt>
                <c:pt idx="3">
                  <c:v>Apr</c:v>
                </c:pt>
                <c:pt idx="4">
                  <c:v>May</c:v>
                </c:pt>
              </c:strCache>
            </c:strRef>
          </c:cat>
          <c:val>
            <c:numRef>
              <c:f>Sheet1!$B$2:$B$6</c:f>
              <c:numCache>
                <c:formatCode>General</c:formatCode>
                <c:ptCount val="5"/>
                <c:pt idx="0">
                  <c:v>4.3</c:v>
                </c:pt>
                <c:pt idx="1">
                  <c:v>2.5</c:v>
                </c:pt>
                <c:pt idx="2">
                  <c:v>3.5</c:v>
                </c:pt>
                <c:pt idx="3">
                  <c:v>4.5</c:v>
                </c:pt>
                <c:pt idx="4">
                  <c:v>2.8</c:v>
                </c:pt>
              </c:numCache>
            </c:numRef>
          </c:val>
          <c:smooth val="0"/>
          <c:extLst>
            <c:ext xmlns:c16="http://schemas.microsoft.com/office/drawing/2014/chart" uri="{C3380CC4-5D6E-409C-BE32-E72D297353CC}">
              <c16:uniqueId val="{00000000-388E-2545-93A7-C7E4EEBFB443}"/>
            </c:ext>
          </c:extLst>
        </c:ser>
        <c:ser>
          <c:idx val="1"/>
          <c:order val="1"/>
          <c:tx>
            <c:strRef>
              <c:f>Sheet1!$C$1</c:f>
              <c:strCache>
                <c:ptCount val="1"/>
                <c:pt idx="0">
                  <c:v>Stan</c:v>
                </c:pt>
              </c:strCache>
            </c:strRef>
          </c:tx>
          <c:spPr>
            <a:ln w="28575" cap="rnd">
              <a:solidFill>
                <a:schemeClr val="accent2"/>
              </a:solidFill>
              <a:round/>
            </a:ln>
            <a:effectLst/>
          </c:spPr>
          <c:marker>
            <c:symbol val="none"/>
          </c:marker>
          <c:cat>
            <c:strRef>
              <c:f>Sheet1!$A$2:$A$6</c:f>
              <c:strCache>
                <c:ptCount val="5"/>
                <c:pt idx="0">
                  <c:v>Jan</c:v>
                </c:pt>
                <c:pt idx="1">
                  <c:v>Feb</c:v>
                </c:pt>
                <c:pt idx="2">
                  <c:v>Mar</c:v>
                </c:pt>
                <c:pt idx="3">
                  <c:v>Apr</c:v>
                </c:pt>
                <c:pt idx="4">
                  <c:v>May</c:v>
                </c:pt>
              </c:strCache>
            </c:strRef>
          </c:cat>
          <c:val>
            <c:numRef>
              <c:f>Sheet1!$C$2:$C$6</c:f>
              <c:numCache>
                <c:formatCode>0.0</c:formatCode>
                <c:ptCount val="5"/>
                <c:pt idx="0">
                  <c:v>2.5</c:v>
                </c:pt>
                <c:pt idx="1">
                  <c:v>2.7</c:v>
                </c:pt>
                <c:pt idx="2">
                  <c:v>4</c:v>
                </c:pt>
                <c:pt idx="3">
                  <c:v>3.6</c:v>
                </c:pt>
                <c:pt idx="4">
                  <c:v>4</c:v>
                </c:pt>
              </c:numCache>
            </c:numRef>
          </c:val>
          <c:smooth val="0"/>
          <c:extLst>
            <c:ext xmlns:c16="http://schemas.microsoft.com/office/drawing/2014/chart" uri="{C3380CC4-5D6E-409C-BE32-E72D297353CC}">
              <c16:uniqueId val="{00000000-82F8-B54F-82C4-9668D045D9E3}"/>
            </c:ext>
          </c:extLst>
        </c:ser>
        <c:ser>
          <c:idx val="2"/>
          <c:order val="2"/>
          <c:tx>
            <c:strRef>
              <c:f>Sheet1!$D$1</c:f>
              <c:strCache>
                <c:ptCount val="1"/>
                <c:pt idx="0">
                  <c:v>Aaron</c:v>
                </c:pt>
              </c:strCache>
            </c:strRef>
          </c:tx>
          <c:spPr>
            <a:ln w="63500" cap="rnd">
              <a:solidFill>
                <a:schemeClr val="accent3"/>
              </a:solidFill>
              <a:prstDash val="lgDashDot"/>
              <a:round/>
            </a:ln>
            <a:effectLst/>
          </c:spPr>
          <c:marker>
            <c:symbol val="none"/>
          </c:marker>
          <c:cat>
            <c:strRef>
              <c:f>Sheet1!$A$2:$A$6</c:f>
              <c:strCache>
                <c:ptCount val="5"/>
                <c:pt idx="0">
                  <c:v>Jan</c:v>
                </c:pt>
                <c:pt idx="1">
                  <c:v>Feb</c:v>
                </c:pt>
                <c:pt idx="2">
                  <c:v>Mar</c:v>
                </c:pt>
                <c:pt idx="3">
                  <c:v>Apr</c:v>
                </c:pt>
                <c:pt idx="4">
                  <c:v>May</c:v>
                </c:pt>
              </c:strCache>
            </c:strRef>
          </c:cat>
          <c:val>
            <c:numRef>
              <c:f>Sheet1!$D$2:$D$6</c:f>
              <c:numCache>
                <c:formatCode>0.0</c:formatCode>
                <c:ptCount val="5"/>
                <c:pt idx="0">
                  <c:v>3.5</c:v>
                </c:pt>
                <c:pt idx="1">
                  <c:v>2.9</c:v>
                </c:pt>
                <c:pt idx="2">
                  <c:v>3.5</c:v>
                </c:pt>
                <c:pt idx="3">
                  <c:v>4.2</c:v>
                </c:pt>
                <c:pt idx="4">
                  <c:v>2.8</c:v>
                </c:pt>
              </c:numCache>
            </c:numRef>
          </c:val>
          <c:smooth val="0"/>
          <c:extLst>
            <c:ext xmlns:c16="http://schemas.microsoft.com/office/drawing/2014/chart" uri="{C3380CC4-5D6E-409C-BE32-E72D297353CC}">
              <c16:uniqueId val="{00000001-82F8-B54F-82C4-9668D045D9E3}"/>
            </c:ext>
          </c:extLst>
        </c:ser>
        <c:ser>
          <c:idx val="4"/>
          <c:order val="3"/>
          <c:tx>
            <c:strRef>
              <c:f>Sheet1!$F$1</c:f>
              <c:strCache>
                <c:ptCount val="1"/>
                <c:pt idx="0">
                  <c:v>Albert</c:v>
                </c:pt>
              </c:strCache>
            </c:strRef>
          </c:tx>
          <c:spPr>
            <a:ln w="63500" cap="rnd">
              <a:solidFill>
                <a:schemeClr val="accent5"/>
              </a:solidFill>
              <a:prstDash val="sysDot"/>
              <a:round/>
            </a:ln>
            <a:effectLst/>
          </c:spPr>
          <c:marker>
            <c:symbol val="none"/>
          </c:marker>
          <c:cat>
            <c:strRef>
              <c:f>Sheet1!$A$2:$A$6</c:f>
              <c:strCache>
                <c:ptCount val="5"/>
                <c:pt idx="0">
                  <c:v>Jan</c:v>
                </c:pt>
                <c:pt idx="1">
                  <c:v>Feb</c:v>
                </c:pt>
                <c:pt idx="2">
                  <c:v>Mar</c:v>
                </c:pt>
                <c:pt idx="3">
                  <c:v>Apr</c:v>
                </c:pt>
                <c:pt idx="4">
                  <c:v>May</c:v>
                </c:pt>
              </c:strCache>
            </c:strRef>
          </c:cat>
          <c:val>
            <c:numRef>
              <c:f>Sheet1!$F$2:$F$6</c:f>
              <c:numCache>
                <c:formatCode>0.0</c:formatCode>
                <c:ptCount val="5"/>
                <c:pt idx="0">
                  <c:v>2.2999999999999998</c:v>
                </c:pt>
                <c:pt idx="1">
                  <c:v>2.2999999999999998</c:v>
                </c:pt>
                <c:pt idx="2">
                  <c:v>4.2</c:v>
                </c:pt>
                <c:pt idx="3">
                  <c:v>2.9</c:v>
                </c:pt>
                <c:pt idx="4">
                  <c:v>2.5</c:v>
                </c:pt>
              </c:numCache>
            </c:numRef>
          </c:val>
          <c:smooth val="0"/>
          <c:extLst>
            <c:ext xmlns:c16="http://schemas.microsoft.com/office/drawing/2014/chart" uri="{C3380CC4-5D6E-409C-BE32-E72D297353CC}">
              <c16:uniqueId val="{00000003-82F8-B54F-82C4-9668D045D9E3}"/>
            </c:ext>
          </c:extLst>
        </c:ser>
        <c:dLbls>
          <c:showLegendKey val="0"/>
          <c:showVal val="0"/>
          <c:showCatName val="0"/>
          <c:showSerName val="0"/>
          <c:showPercent val="0"/>
          <c:showBubbleSize val="0"/>
        </c:dLbls>
        <c:smooth val="0"/>
        <c:axId val="450766032"/>
        <c:axId val="463127824"/>
      </c:lineChart>
      <c:catAx>
        <c:axId val="450766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3127824"/>
        <c:crosses val="autoZero"/>
        <c:auto val="1"/>
        <c:lblAlgn val="ctr"/>
        <c:lblOffset val="100"/>
        <c:noMultiLvlLbl val="0"/>
      </c:catAx>
      <c:valAx>
        <c:axId val="463127824"/>
        <c:scaling>
          <c:orientation val="minMax"/>
        </c:scaling>
        <c:delete val="0"/>
        <c:axPos val="l"/>
        <c:numFmt formatCode="General" sourceLinked="1"/>
        <c:majorTickMark val="cross"/>
        <c:minorTickMark val="none"/>
        <c:tickLblPos val="nextTo"/>
        <c:spPr>
          <a:noFill/>
          <a:ln>
            <a:solidFill>
              <a:schemeClr val="tx1">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0766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Count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4-D098-C247-B474-21E27C06B7F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658-0F41-9BB6-CEC0D8038DE7}"/>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2-D098-C247-B474-21E27C06B7F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658-0F41-9BB6-CEC0D8038DE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5-D098-C247-B474-21E27C06B7F1}"/>
              </c:ext>
            </c:extLst>
          </c:dPt>
          <c:dPt>
            <c:idx val="5"/>
            <c:bubble3D val="0"/>
            <c:spPr>
              <a:solidFill>
                <a:schemeClr val="accent3"/>
              </a:solidFill>
              <a:ln w="19050">
                <a:solidFill>
                  <a:schemeClr val="lt1"/>
                </a:solidFill>
              </a:ln>
              <a:effectLst/>
            </c:spPr>
            <c:extLst>
              <c:ext xmlns:c16="http://schemas.microsoft.com/office/drawing/2014/chart" uri="{C3380CC4-5D6E-409C-BE32-E72D297353CC}">
                <c16:uniqueId val="{00000003-D098-C247-B474-21E27C06B7F1}"/>
              </c:ext>
            </c:extLst>
          </c:dPt>
          <c:dLbls>
            <c:dLbl>
              <c:idx val="4"/>
              <c:layout>
                <c:manualLayout>
                  <c:x val="1.620273164633176E-4"/>
                  <c:y val="2.1584386315456876E-2"/>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accent5"/>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098-C247-B474-21E27C06B7F1}"/>
                </c:ext>
              </c:extLst>
            </c:dLbl>
            <c:dLbl>
              <c:idx val="5"/>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accent3"/>
                      </a:solidFill>
                      <a:latin typeface="+mn-lt"/>
                      <a:ea typeface="+mn-ea"/>
                      <a:cs typeface="+mn-cs"/>
                    </a:defRPr>
                  </a:pPr>
                  <a:endParaRPr lang="en-US"/>
                </a:p>
              </c:txPr>
              <c:showLegendKey val="0"/>
              <c:showVal val="0"/>
              <c:showCatName val="1"/>
              <c:showSerName val="0"/>
              <c:showPercent val="0"/>
              <c:showBubbleSize val="0"/>
              <c:extLst>
                <c:ext xmlns:c16="http://schemas.microsoft.com/office/drawing/2014/chart" uri="{C3380CC4-5D6E-409C-BE32-E72D297353CC}">
                  <c16:uniqueId val="{00000003-D098-C247-B474-21E27C06B7F1}"/>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A+</c:v>
                </c:pt>
                <c:pt idx="1">
                  <c:v>A  </c:v>
                </c:pt>
                <c:pt idx="2">
                  <c:v>B  </c:v>
                </c:pt>
                <c:pt idx="3">
                  <c:v>C  </c:v>
                </c:pt>
                <c:pt idx="4">
                  <c:v>D  </c:v>
                </c:pt>
                <c:pt idx="5">
                  <c:v>All other </c:v>
                </c:pt>
              </c:strCache>
            </c:strRef>
          </c:cat>
          <c:val>
            <c:numRef>
              <c:f>Sheet1!$B$2:$B$7</c:f>
              <c:numCache>
                <c:formatCode>"$"#,##0.0_);[Red]\("$"#,##0.0\)</c:formatCode>
                <c:ptCount val="6"/>
                <c:pt idx="0">
                  <c:v>3.9</c:v>
                </c:pt>
                <c:pt idx="1">
                  <c:v>4.7</c:v>
                </c:pt>
                <c:pt idx="2">
                  <c:v>6</c:v>
                </c:pt>
                <c:pt idx="3">
                  <c:v>2.8</c:v>
                </c:pt>
                <c:pt idx="4">
                  <c:v>0.4</c:v>
                </c:pt>
                <c:pt idx="5">
                  <c:v>0.9</c:v>
                </c:pt>
              </c:numCache>
            </c:numRef>
          </c:val>
          <c:extLst>
            <c:ext xmlns:c16="http://schemas.microsoft.com/office/drawing/2014/chart" uri="{C3380CC4-5D6E-409C-BE32-E72D297353CC}">
              <c16:uniqueId val="{00000000-D098-C247-B474-21E27C06B7F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Dave</c:v>
                </c:pt>
              </c:strCache>
            </c:strRef>
          </c:tx>
          <c:spPr>
            <a:ln w="85725" cap="rnd">
              <a:solidFill>
                <a:schemeClr val="accent1"/>
              </a:solidFill>
              <a:round/>
            </a:ln>
            <a:effectLst/>
          </c:spPr>
          <c:marker>
            <c:symbol val="none"/>
          </c:marker>
          <c:cat>
            <c:strRef>
              <c:f>Sheet1!$A$2:$A$5</c:f>
              <c:strCache>
                <c:ptCount val="4"/>
                <c:pt idx="0">
                  <c:v>Jan</c:v>
                </c:pt>
                <c:pt idx="1">
                  <c:v>Feb</c:v>
                </c:pt>
                <c:pt idx="2">
                  <c:v>Mar</c:v>
                </c:pt>
                <c:pt idx="3">
                  <c:v>Apr</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388E-2545-93A7-C7E4EEBFB443}"/>
            </c:ext>
          </c:extLst>
        </c:ser>
        <c:ser>
          <c:idx val="1"/>
          <c:order val="1"/>
          <c:tx>
            <c:strRef>
              <c:f>Sheet1!$C$1</c:f>
              <c:strCache>
                <c:ptCount val="1"/>
                <c:pt idx="0">
                  <c:v>Stan</c:v>
                </c:pt>
              </c:strCache>
            </c:strRef>
          </c:tx>
          <c:spPr>
            <a:ln w="63500" cap="rnd">
              <a:solidFill>
                <a:schemeClr val="accent2"/>
              </a:solidFill>
              <a:round/>
            </a:ln>
            <a:effectLst/>
          </c:spPr>
          <c:marker>
            <c:symbol val="none"/>
          </c:marker>
          <c:cat>
            <c:strRef>
              <c:f>Sheet1!$A$2:$A$5</c:f>
              <c:strCache>
                <c:ptCount val="4"/>
                <c:pt idx="0">
                  <c:v>Jan</c:v>
                </c:pt>
                <c:pt idx="1">
                  <c:v>Feb</c:v>
                </c:pt>
                <c:pt idx="2">
                  <c:v>Mar</c:v>
                </c:pt>
                <c:pt idx="3">
                  <c:v>Apr</c:v>
                </c:pt>
              </c:strCache>
            </c:strRef>
          </c:cat>
          <c:val>
            <c:numRef>
              <c:f>Sheet1!$C$2:$C$5</c:f>
              <c:numCache>
                <c:formatCode>0.0</c:formatCode>
                <c:ptCount val="4"/>
                <c:pt idx="0">
                  <c:v>2.5</c:v>
                </c:pt>
                <c:pt idx="1">
                  <c:v>2.7</c:v>
                </c:pt>
                <c:pt idx="2">
                  <c:v>4</c:v>
                </c:pt>
                <c:pt idx="3">
                  <c:v>3.6</c:v>
                </c:pt>
              </c:numCache>
            </c:numRef>
          </c:val>
          <c:smooth val="0"/>
          <c:extLst>
            <c:ext xmlns:c16="http://schemas.microsoft.com/office/drawing/2014/chart" uri="{C3380CC4-5D6E-409C-BE32-E72D297353CC}">
              <c16:uniqueId val="{00000001-77D5-444C-888D-9D91750A1711}"/>
            </c:ext>
          </c:extLst>
        </c:ser>
        <c:ser>
          <c:idx val="2"/>
          <c:order val="2"/>
          <c:tx>
            <c:strRef>
              <c:f>Sheet1!$D$1</c:f>
              <c:strCache>
                <c:ptCount val="1"/>
                <c:pt idx="0">
                  <c:v>Aaron</c:v>
                </c:pt>
              </c:strCache>
            </c:strRef>
          </c:tx>
          <c:spPr>
            <a:ln w="63500" cap="rnd">
              <a:solidFill>
                <a:schemeClr val="accent3"/>
              </a:solidFill>
              <a:round/>
            </a:ln>
            <a:effectLst/>
          </c:spPr>
          <c:marker>
            <c:symbol val="none"/>
          </c:marker>
          <c:cat>
            <c:strRef>
              <c:f>Sheet1!$A$2:$A$5</c:f>
              <c:strCache>
                <c:ptCount val="4"/>
                <c:pt idx="0">
                  <c:v>Jan</c:v>
                </c:pt>
                <c:pt idx="1">
                  <c:v>Feb</c:v>
                </c:pt>
                <c:pt idx="2">
                  <c:v>Mar</c:v>
                </c:pt>
                <c:pt idx="3">
                  <c:v>Apr</c:v>
                </c:pt>
              </c:strCache>
            </c:strRef>
          </c:cat>
          <c:val>
            <c:numRef>
              <c:f>Sheet1!$D$2:$D$5</c:f>
              <c:numCache>
                <c:formatCode>0.0</c:formatCode>
                <c:ptCount val="4"/>
                <c:pt idx="0">
                  <c:v>3.5</c:v>
                </c:pt>
                <c:pt idx="1">
                  <c:v>2.9</c:v>
                </c:pt>
                <c:pt idx="2">
                  <c:v>3.5</c:v>
                </c:pt>
                <c:pt idx="3">
                  <c:v>4.2</c:v>
                </c:pt>
              </c:numCache>
            </c:numRef>
          </c:val>
          <c:smooth val="0"/>
          <c:extLst>
            <c:ext xmlns:c16="http://schemas.microsoft.com/office/drawing/2014/chart" uri="{C3380CC4-5D6E-409C-BE32-E72D297353CC}">
              <c16:uniqueId val="{00000002-77D5-444C-888D-9D91750A1711}"/>
            </c:ext>
          </c:extLst>
        </c:ser>
        <c:ser>
          <c:idx val="3"/>
          <c:order val="3"/>
          <c:tx>
            <c:strRef>
              <c:f>Sheet1!$E$1</c:f>
              <c:strCache>
                <c:ptCount val="1"/>
                <c:pt idx="0">
                  <c:v>Everyone Else</c:v>
                </c:pt>
              </c:strCache>
            </c:strRef>
          </c:tx>
          <c:spPr>
            <a:ln w="63500" cap="rnd">
              <a:solidFill>
                <a:schemeClr val="accent4"/>
              </a:solidFill>
              <a:round/>
            </a:ln>
            <a:effectLst/>
          </c:spPr>
          <c:marker>
            <c:symbol val="none"/>
          </c:marker>
          <c:cat>
            <c:strRef>
              <c:f>Sheet1!$A$2:$A$5</c:f>
              <c:strCache>
                <c:ptCount val="4"/>
                <c:pt idx="0">
                  <c:v>Jan</c:v>
                </c:pt>
                <c:pt idx="1">
                  <c:v>Feb</c:v>
                </c:pt>
                <c:pt idx="2">
                  <c:v>Mar</c:v>
                </c:pt>
                <c:pt idx="3">
                  <c:v>Apr</c:v>
                </c:pt>
              </c:strCache>
            </c:strRef>
          </c:cat>
          <c:val>
            <c:numRef>
              <c:f>Sheet1!$E$2:$E$5</c:f>
              <c:numCache>
                <c:formatCode>0.0</c:formatCode>
                <c:ptCount val="4"/>
                <c:pt idx="0">
                  <c:v>2.8</c:v>
                </c:pt>
                <c:pt idx="1">
                  <c:v>3.1</c:v>
                </c:pt>
                <c:pt idx="2">
                  <c:v>2.5</c:v>
                </c:pt>
                <c:pt idx="3">
                  <c:v>2</c:v>
                </c:pt>
              </c:numCache>
            </c:numRef>
          </c:val>
          <c:smooth val="0"/>
          <c:extLst>
            <c:ext xmlns:c16="http://schemas.microsoft.com/office/drawing/2014/chart" uri="{C3380CC4-5D6E-409C-BE32-E72D297353CC}">
              <c16:uniqueId val="{00000003-77D5-444C-888D-9D91750A1711}"/>
            </c:ext>
          </c:extLst>
        </c:ser>
        <c:dLbls>
          <c:showLegendKey val="0"/>
          <c:showVal val="0"/>
          <c:showCatName val="0"/>
          <c:showSerName val="0"/>
          <c:showPercent val="0"/>
          <c:showBubbleSize val="0"/>
        </c:dLbls>
        <c:smooth val="0"/>
        <c:axId val="450766032"/>
        <c:axId val="463127824"/>
      </c:lineChart>
      <c:catAx>
        <c:axId val="450766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3127824"/>
        <c:crosses val="autoZero"/>
        <c:auto val="1"/>
        <c:lblAlgn val="ctr"/>
        <c:lblOffset val="100"/>
        <c:noMultiLvlLbl val="0"/>
      </c:catAx>
      <c:valAx>
        <c:axId val="463127824"/>
        <c:scaling>
          <c:orientation val="minMax"/>
        </c:scaling>
        <c:delete val="0"/>
        <c:axPos val="l"/>
        <c:numFmt formatCode="General" sourceLinked="1"/>
        <c:majorTickMark val="cross"/>
        <c:minorTickMark val="none"/>
        <c:tickLblPos val="nextTo"/>
        <c:spPr>
          <a:noFill/>
          <a:ln>
            <a:solidFill>
              <a:schemeClr val="tx1">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0766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Dave</c:v>
                </c:pt>
              </c:strCache>
            </c:strRef>
          </c:tx>
          <c:spPr>
            <a:ln w="85725" cap="rnd">
              <a:solidFill>
                <a:schemeClr val="accent1"/>
              </a:solidFill>
              <a:round/>
            </a:ln>
            <a:effectLst/>
          </c:spPr>
          <c:marker>
            <c:symbol val="none"/>
          </c:marker>
          <c:cat>
            <c:strRef>
              <c:f>Sheet1!$A$2:$A$5</c:f>
              <c:strCache>
                <c:ptCount val="4"/>
                <c:pt idx="0">
                  <c:v>Jan</c:v>
                </c:pt>
                <c:pt idx="1">
                  <c:v>Feb</c:v>
                </c:pt>
                <c:pt idx="2">
                  <c:v>Mar</c:v>
                </c:pt>
                <c:pt idx="3">
                  <c:v>Apr</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388E-2545-93A7-C7E4EEBFB443}"/>
            </c:ext>
          </c:extLst>
        </c:ser>
        <c:ser>
          <c:idx val="1"/>
          <c:order val="1"/>
          <c:tx>
            <c:strRef>
              <c:f>Sheet1!$C$1</c:f>
              <c:strCache>
                <c:ptCount val="1"/>
                <c:pt idx="0">
                  <c:v>Stan</c:v>
                </c:pt>
              </c:strCache>
            </c:strRef>
          </c:tx>
          <c:spPr>
            <a:ln w="63500" cap="rnd">
              <a:solidFill>
                <a:schemeClr val="accent2"/>
              </a:solidFill>
              <a:round/>
            </a:ln>
            <a:effectLst/>
          </c:spPr>
          <c:marker>
            <c:symbol val="none"/>
          </c:marker>
          <c:cat>
            <c:strRef>
              <c:f>Sheet1!$A$2:$A$5</c:f>
              <c:strCache>
                <c:ptCount val="4"/>
                <c:pt idx="0">
                  <c:v>Jan</c:v>
                </c:pt>
                <c:pt idx="1">
                  <c:v>Feb</c:v>
                </c:pt>
                <c:pt idx="2">
                  <c:v>Mar</c:v>
                </c:pt>
                <c:pt idx="3">
                  <c:v>Apr</c:v>
                </c:pt>
              </c:strCache>
            </c:strRef>
          </c:cat>
          <c:val>
            <c:numRef>
              <c:f>Sheet1!$C$2:$C$5</c:f>
              <c:numCache>
                <c:formatCode>0.0</c:formatCode>
                <c:ptCount val="4"/>
                <c:pt idx="0">
                  <c:v>2.5</c:v>
                </c:pt>
                <c:pt idx="1">
                  <c:v>2.7</c:v>
                </c:pt>
                <c:pt idx="2">
                  <c:v>4</c:v>
                </c:pt>
                <c:pt idx="3">
                  <c:v>3.6</c:v>
                </c:pt>
              </c:numCache>
            </c:numRef>
          </c:val>
          <c:smooth val="0"/>
          <c:extLst>
            <c:ext xmlns:c16="http://schemas.microsoft.com/office/drawing/2014/chart" uri="{C3380CC4-5D6E-409C-BE32-E72D297353CC}">
              <c16:uniqueId val="{00000001-77D5-444C-888D-9D91750A1711}"/>
            </c:ext>
          </c:extLst>
        </c:ser>
        <c:ser>
          <c:idx val="2"/>
          <c:order val="2"/>
          <c:tx>
            <c:strRef>
              <c:f>Sheet1!$D$1</c:f>
              <c:strCache>
                <c:ptCount val="1"/>
                <c:pt idx="0">
                  <c:v>Aaron</c:v>
                </c:pt>
              </c:strCache>
            </c:strRef>
          </c:tx>
          <c:spPr>
            <a:ln w="63500" cap="rnd">
              <a:solidFill>
                <a:schemeClr val="accent3"/>
              </a:solidFill>
              <a:round/>
            </a:ln>
            <a:effectLst/>
          </c:spPr>
          <c:marker>
            <c:symbol val="none"/>
          </c:marker>
          <c:cat>
            <c:strRef>
              <c:f>Sheet1!$A$2:$A$5</c:f>
              <c:strCache>
                <c:ptCount val="4"/>
                <c:pt idx="0">
                  <c:v>Jan</c:v>
                </c:pt>
                <c:pt idx="1">
                  <c:v>Feb</c:v>
                </c:pt>
                <c:pt idx="2">
                  <c:v>Mar</c:v>
                </c:pt>
                <c:pt idx="3">
                  <c:v>Apr</c:v>
                </c:pt>
              </c:strCache>
            </c:strRef>
          </c:cat>
          <c:val>
            <c:numRef>
              <c:f>Sheet1!$D$2:$D$5</c:f>
              <c:numCache>
                <c:formatCode>0.0</c:formatCode>
                <c:ptCount val="4"/>
                <c:pt idx="0">
                  <c:v>3.5</c:v>
                </c:pt>
                <c:pt idx="1">
                  <c:v>2.9</c:v>
                </c:pt>
                <c:pt idx="2">
                  <c:v>3.5</c:v>
                </c:pt>
                <c:pt idx="3">
                  <c:v>4.2</c:v>
                </c:pt>
              </c:numCache>
            </c:numRef>
          </c:val>
          <c:smooth val="0"/>
          <c:extLst>
            <c:ext xmlns:c16="http://schemas.microsoft.com/office/drawing/2014/chart" uri="{C3380CC4-5D6E-409C-BE32-E72D297353CC}">
              <c16:uniqueId val="{00000002-77D5-444C-888D-9D91750A1711}"/>
            </c:ext>
          </c:extLst>
        </c:ser>
        <c:ser>
          <c:idx val="3"/>
          <c:order val="3"/>
          <c:tx>
            <c:strRef>
              <c:f>Sheet1!$E$1</c:f>
              <c:strCache>
                <c:ptCount val="1"/>
                <c:pt idx="0">
                  <c:v>Everyone Else</c:v>
                </c:pt>
              </c:strCache>
            </c:strRef>
          </c:tx>
          <c:spPr>
            <a:ln w="63500" cap="rnd">
              <a:solidFill>
                <a:schemeClr val="accent4"/>
              </a:solidFill>
              <a:round/>
            </a:ln>
            <a:effectLst/>
          </c:spPr>
          <c:marker>
            <c:symbol val="none"/>
          </c:marker>
          <c:cat>
            <c:strRef>
              <c:f>Sheet1!$A$2:$A$5</c:f>
              <c:strCache>
                <c:ptCount val="4"/>
                <c:pt idx="0">
                  <c:v>Jan</c:v>
                </c:pt>
                <c:pt idx="1">
                  <c:v>Feb</c:v>
                </c:pt>
                <c:pt idx="2">
                  <c:v>Mar</c:v>
                </c:pt>
                <c:pt idx="3">
                  <c:v>Apr</c:v>
                </c:pt>
              </c:strCache>
            </c:strRef>
          </c:cat>
          <c:val>
            <c:numRef>
              <c:f>Sheet1!$E$2:$E$5</c:f>
              <c:numCache>
                <c:formatCode>0.0</c:formatCode>
                <c:ptCount val="4"/>
                <c:pt idx="0">
                  <c:v>2.8</c:v>
                </c:pt>
                <c:pt idx="1">
                  <c:v>3.1</c:v>
                </c:pt>
                <c:pt idx="2">
                  <c:v>2.5</c:v>
                </c:pt>
                <c:pt idx="3">
                  <c:v>2</c:v>
                </c:pt>
              </c:numCache>
            </c:numRef>
          </c:val>
          <c:smooth val="0"/>
          <c:extLst>
            <c:ext xmlns:c16="http://schemas.microsoft.com/office/drawing/2014/chart" uri="{C3380CC4-5D6E-409C-BE32-E72D297353CC}">
              <c16:uniqueId val="{00000003-77D5-444C-888D-9D91750A1711}"/>
            </c:ext>
          </c:extLst>
        </c:ser>
        <c:dLbls>
          <c:showLegendKey val="0"/>
          <c:showVal val="0"/>
          <c:showCatName val="0"/>
          <c:showSerName val="0"/>
          <c:showPercent val="0"/>
          <c:showBubbleSize val="0"/>
        </c:dLbls>
        <c:smooth val="0"/>
        <c:axId val="450766032"/>
        <c:axId val="463127824"/>
      </c:lineChart>
      <c:catAx>
        <c:axId val="450766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3127824"/>
        <c:crosses val="autoZero"/>
        <c:auto val="1"/>
        <c:lblAlgn val="ctr"/>
        <c:lblOffset val="100"/>
        <c:noMultiLvlLbl val="0"/>
      </c:catAx>
      <c:valAx>
        <c:axId val="463127824"/>
        <c:scaling>
          <c:orientation val="minMax"/>
        </c:scaling>
        <c:delete val="0"/>
        <c:axPos val="l"/>
        <c:numFmt formatCode="General" sourceLinked="1"/>
        <c:majorTickMark val="cross"/>
        <c:minorTickMark val="none"/>
        <c:tickLblPos val="nextTo"/>
        <c:spPr>
          <a:noFill/>
          <a:ln>
            <a:solidFill>
              <a:schemeClr val="tx1">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07660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Ice Cream Sales</c:v>
                </c:pt>
              </c:strCache>
            </c:strRef>
          </c:tx>
          <c:spPr>
            <a:ln w="28575" cap="rnd">
              <a:noFill/>
              <a:round/>
            </a:ln>
            <a:effectLst/>
          </c:spPr>
          <c:marker>
            <c:symbol val="circle"/>
            <c:size val="13"/>
            <c:spPr>
              <a:solidFill>
                <a:schemeClr val="accent1"/>
              </a:solidFill>
              <a:ln w="9525">
                <a:solidFill>
                  <a:schemeClr val="accent1"/>
                </a:solidFill>
              </a:ln>
              <a:effectLst/>
            </c:spPr>
          </c:marker>
          <c:xVal>
            <c:numRef>
              <c:f>Sheet1!$A$2:$A$13</c:f>
              <c:numCache>
                <c:formatCode>General</c:formatCode>
                <c:ptCount val="12"/>
                <c:pt idx="0">
                  <c:v>14.2</c:v>
                </c:pt>
                <c:pt idx="1">
                  <c:v>16.399999999999999</c:v>
                </c:pt>
                <c:pt idx="2">
                  <c:v>11.9</c:v>
                </c:pt>
                <c:pt idx="3">
                  <c:v>15.2</c:v>
                </c:pt>
                <c:pt idx="4">
                  <c:v>18.5</c:v>
                </c:pt>
                <c:pt idx="5">
                  <c:v>22.1</c:v>
                </c:pt>
                <c:pt idx="6">
                  <c:v>19.399999999999999</c:v>
                </c:pt>
                <c:pt idx="7">
                  <c:v>25.1</c:v>
                </c:pt>
                <c:pt idx="8">
                  <c:v>23.4</c:v>
                </c:pt>
                <c:pt idx="9">
                  <c:v>18.100000000000001</c:v>
                </c:pt>
                <c:pt idx="10">
                  <c:v>22.6</c:v>
                </c:pt>
                <c:pt idx="11">
                  <c:v>17.2</c:v>
                </c:pt>
              </c:numCache>
            </c:numRef>
          </c:xVal>
          <c:yVal>
            <c:numRef>
              <c:f>Sheet1!$B$2:$B$13</c:f>
              <c:numCache>
                <c:formatCode>"$"#,##0_);[Red]\("$"#,##0\)</c:formatCode>
                <c:ptCount val="12"/>
                <c:pt idx="0">
                  <c:v>215</c:v>
                </c:pt>
                <c:pt idx="1">
                  <c:v>325</c:v>
                </c:pt>
                <c:pt idx="2">
                  <c:v>185</c:v>
                </c:pt>
                <c:pt idx="3">
                  <c:v>332</c:v>
                </c:pt>
                <c:pt idx="4">
                  <c:v>406</c:v>
                </c:pt>
                <c:pt idx="5">
                  <c:v>522</c:v>
                </c:pt>
                <c:pt idx="6">
                  <c:v>412</c:v>
                </c:pt>
                <c:pt idx="7">
                  <c:v>614</c:v>
                </c:pt>
                <c:pt idx="8">
                  <c:v>544</c:v>
                </c:pt>
                <c:pt idx="9">
                  <c:v>421</c:v>
                </c:pt>
                <c:pt idx="10">
                  <c:v>445</c:v>
                </c:pt>
                <c:pt idx="11">
                  <c:v>408</c:v>
                </c:pt>
              </c:numCache>
            </c:numRef>
          </c:yVal>
          <c:smooth val="0"/>
          <c:extLst>
            <c:ext xmlns:c16="http://schemas.microsoft.com/office/drawing/2014/chart" uri="{C3380CC4-5D6E-409C-BE32-E72D297353CC}">
              <c16:uniqueId val="{00000000-6F88-2245-8384-3D9F48068171}"/>
            </c:ext>
          </c:extLst>
        </c:ser>
        <c:dLbls>
          <c:showLegendKey val="0"/>
          <c:showVal val="0"/>
          <c:showCatName val="0"/>
          <c:showSerName val="0"/>
          <c:showPercent val="0"/>
          <c:showBubbleSize val="0"/>
        </c:dLbls>
        <c:axId val="469881712"/>
        <c:axId val="489482544"/>
      </c:scatterChart>
      <c:valAx>
        <c:axId val="469881712"/>
        <c:scaling>
          <c:orientation val="minMax"/>
          <c:min val="1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9482544"/>
        <c:crosses val="autoZero"/>
        <c:crossBetween val="midCat"/>
      </c:valAx>
      <c:valAx>
        <c:axId val="489482544"/>
        <c:scaling>
          <c:orientation val="minMax"/>
          <c:min val="100"/>
        </c:scaling>
        <c:delete val="0"/>
        <c:axPos val="l"/>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98817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Ice Cream Sales</c:v>
                </c:pt>
              </c:strCache>
            </c:strRef>
          </c:tx>
          <c:spPr>
            <a:ln w="28575" cap="rnd">
              <a:noFill/>
              <a:round/>
            </a:ln>
            <a:effectLst/>
          </c:spPr>
          <c:marker>
            <c:symbol val="circle"/>
            <c:size val="13"/>
            <c:spPr>
              <a:solidFill>
                <a:schemeClr val="accent1"/>
              </a:solidFill>
              <a:ln w="9525">
                <a:solidFill>
                  <a:schemeClr val="accent1"/>
                </a:solidFill>
              </a:ln>
              <a:effectLst/>
            </c:spPr>
          </c:marker>
          <c:xVal>
            <c:numRef>
              <c:f>Sheet1!$A$2:$A$13</c:f>
              <c:numCache>
                <c:formatCode>General</c:formatCode>
                <c:ptCount val="12"/>
                <c:pt idx="0">
                  <c:v>14.2</c:v>
                </c:pt>
                <c:pt idx="1">
                  <c:v>16.399999999999999</c:v>
                </c:pt>
                <c:pt idx="2">
                  <c:v>11.9</c:v>
                </c:pt>
                <c:pt idx="3">
                  <c:v>15.2</c:v>
                </c:pt>
                <c:pt idx="4">
                  <c:v>18.5</c:v>
                </c:pt>
                <c:pt idx="5">
                  <c:v>22.1</c:v>
                </c:pt>
                <c:pt idx="6">
                  <c:v>19.399999999999999</c:v>
                </c:pt>
                <c:pt idx="7">
                  <c:v>25.1</c:v>
                </c:pt>
                <c:pt idx="8">
                  <c:v>23.4</c:v>
                </c:pt>
                <c:pt idx="9">
                  <c:v>18.100000000000001</c:v>
                </c:pt>
                <c:pt idx="10">
                  <c:v>22.6</c:v>
                </c:pt>
                <c:pt idx="11">
                  <c:v>17.2</c:v>
                </c:pt>
              </c:numCache>
            </c:numRef>
          </c:xVal>
          <c:yVal>
            <c:numRef>
              <c:f>Sheet1!$B$2:$B$13</c:f>
              <c:numCache>
                <c:formatCode>"$"#,##0_);[Red]\("$"#,##0\)</c:formatCode>
                <c:ptCount val="12"/>
                <c:pt idx="0">
                  <c:v>215</c:v>
                </c:pt>
                <c:pt idx="1">
                  <c:v>325</c:v>
                </c:pt>
                <c:pt idx="2">
                  <c:v>185</c:v>
                </c:pt>
                <c:pt idx="3">
                  <c:v>332</c:v>
                </c:pt>
                <c:pt idx="4">
                  <c:v>406</c:v>
                </c:pt>
                <c:pt idx="5">
                  <c:v>522</c:v>
                </c:pt>
                <c:pt idx="6">
                  <c:v>412</c:v>
                </c:pt>
                <c:pt idx="7">
                  <c:v>614</c:v>
                </c:pt>
                <c:pt idx="8">
                  <c:v>544</c:v>
                </c:pt>
                <c:pt idx="9">
                  <c:v>421</c:v>
                </c:pt>
                <c:pt idx="10">
                  <c:v>445</c:v>
                </c:pt>
                <c:pt idx="11">
                  <c:v>408</c:v>
                </c:pt>
              </c:numCache>
            </c:numRef>
          </c:yVal>
          <c:smooth val="0"/>
          <c:extLst>
            <c:ext xmlns:c16="http://schemas.microsoft.com/office/drawing/2014/chart" uri="{C3380CC4-5D6E-409C-BE32-E72D297353CC}">
              <c16:uniqueId val="{00000000-6F88-2245-8384-3D9F48068171}"/>
            </c:ext>
          </c:extLst>
        </c:ser>
        <c:dLbls>
          <c:showLegendKey val="0"/>
          <c:showVal val="0"/>
          <c:showCatName val="0"/>
          <c:showSerName val="0"/>
          <c:showPercent val="0"/>
          <c:showBubbleSize val="0"/>
        </c:dLbls>
        <c:axId val="469881712"/>
        <c:axId val="489482544"/>
      </c:scatterChart>
      <c:valAx>
        <c:axId val="46988171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9482544"/>
        <c:crosses val="autoZero"/>
        <c:crossBetween val="midCat"/>
      </c:valAx>
      <c:valAx>
        <c:axId val="489482544"/>
        <c:scaling>
          <c:orientation val="minMax"/>
          <c:max val="800"/>
        </c:scaling>
        <c:delete val="0"/>
        <c:axPos val="l"/>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98817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Ice Cream Sales</c:v>
                </c:pt>
              </c:strCache>
            </c:strRef>
          </c:tx>
          <c:spPr>
            <a:ln w="28575" cap="rnd">
              <a:noFill/>
              <a:round/>
            </a:ln>
            <a:effectLst/>
          </c:spPr>
          <c:marker>
            <c:symbol val="circle"/>
            <c:size val="13"/>
            <c:spPr>
              <a:solidFill>
                <a:schemeClr val="accent1"/>
              </a:solidFill>
              <a:ln w="9525">
                <a:solidFill>
                  <a:schemeClr val="accent1"/>
                </a:solidFill>
              </a:ln>
              <a:effectLst/>
            </c:spPr>
          </c:marker>
          <c:xVal>
            <c:numRef>
              <c:f>Sheet1!$A$2:$A$13</c:f>
              <c:numCache>
                <c:formatCode>General</c:formatCode>
                <c:ptCount val="12"/>
                <c:pt idx="0">
                  <c:v>14.2</c:v>
                </c:pt>
                <c:pt idx="1">
                  <c:v>16.399999999999999</c:v>
                </c:pt>
                <c:pt idx="2">
                  <c:v>11.9</c:v>
                </c:pt>
                <c:pt idx="3">
                  <c:v>15.2</c:v>
                </c:pt>
                <c:pt idx="4">
                  <c:v>18.5</c:v>
                </c:pt>
                <c:pt idx="5">
                  <c:v>22.1</c:v>
                </c:pt>
                <c:pt idx="6">
                  <c:v>19.399999999999999</c:v>
                </c:pt>
                <c:pt idx="7">
                  <c:v>25.1</c:v>
                </c:pt>
                <c:pt idx="8">
                  <c:v>23.4</c:v>
                </c:pt>
                <c:pt idx="9">
                  <c:v>18.100000000000001</c:v>
                </c:pt>
                <c:pt idx="10">
                  <c:v>22.6</c:v>
                </c:pt>
                <c:pt idx="11">
                  <c:v>17.2</c:v>
                </c:pt>
              </c:numCache>
            </c:numRef>
          </c:xVal>
          <c:yVal>
            <c:numRef>
              <c:f>Sheet1!$B$2:$B$13</c:f>
              <c:numCache>
                <c:formatCode>"$"#,##0_);[Red]\("$"#,##0\)</c:formatCode>
                <c:ptCount val="12"/>
                <c:pt idx="0">
                  <c:v>215</c:v>
                </c:pt>
                <c:pt idx="1">
                  <c:v>325</c:v>
                </c:pt>
                <c:pt idx="2">
                  <c:v>185</c:v>
                </c:pt>
                <c:pt idx="3">
                  <c:v>332</c:v>
                </c:pt>
                <c:pt idx="4">
                  <c:v>406</c:v>
                </c:pt>
                <c:pt idx="5">
                  <c:v>522</c:v>
                </c:pt>
                <c:pt idx="6">
                  <c:v>412</c:v>
                </c:pt>
                <c:pt idx="7">
                  <c:v>614</c:v>
                </c:pt>
                <c:pt idx="8">
                  <c:v>544</c:v>
                </c:pt>
                <c:pt idx="9">
                  <c:v>421</c:v>
                </c:pt>
                <c:pt idx="10">
                  <c:v>445</c:v>
                </c:pt>
                <c:pt idx="11">
                  <c:v>408</c:v>
                </c:pt>
              </c:numCache>
            </c:numRef>
          </c:yVal>
          <c:smooth val="0"/>
          <c:extLst>
            <c:ext xmlns:c16="http://schemas.microsoft.com/office/drawing/2014/chart" uri="{C3380CC4-5D6E-409C-BE32-E72D297353CC}">
              <c16:uniqueId val="{00000000-6F88-2245-8384-3D9F48068171}"/>
            </c:ext>
          </c:extLst>
        </c:ser>
        <c:dLbls>
          <c:showLegendKey val="0"/>
          <c:showVal val="0"/>
          <c:showCatName val="0"/>
          <c:showSerName val="0"/>
          <c:showPercent val="0"/>
          <c:showBubbleSize val="0"/>
        </c:dLbls>
        <c:axId val="469881712"/>
        <c:axId val="489482544"/>
      </c:scatterChart>
      <c:valAx>
        <c:axId val="469881712"/>
        <c:scaling>
          <c:orientation val="minMax"/>
          <c:min val="1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9482544"/>
        <c:crosses val="autoZero"/>
        <c:crossBetween val="midCat"/>
      </c:valAx>
      <c:valAx>
        <c:axId val="489482544"/>
        <c:scaling>
          <c:orientation val="minMax"/>
          <c:min val="100"/>
        </c:scaling>
        <c:delete val="0"/>
        <c:axPos val="l"/>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98817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Ice Cream Sales</c:v>
                </c:pt>
              </c:strCache>
            </c:strRef>
          </c:tx>
          <c:spPr>
            <a:ln w="28575" cap="rnd">
              <a:noFill/>
              <a:round/>
            </a:ln>
            <a:effectLst/>
          </c:spPr>
          <c:marker>
            <c:symbol val="circle"/>
            <c:size val="13"/>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63500" cap="rnd">
                <a:solidFill>
                  <a:schemeClr val="accent1"/>
                </a:solidFill>
                <a:prstDash val="sysDot"/>
              </a:ln>
              <a:effectLst/>
            </c:spPr>
            <c:trendlineType val="exp"/>
            <c:dispRSqr val="0"/>
            <c:dispEq val="0"/>
          </c:trendline>
          <c:xVal>
            <c:numRef>
              <c:f>Sheet1!$A$2:$A$13</c:f>
              <c:numCache>
                <c:formatCode>General</c:formatCode>
                <c:ptCount val="12"/>
                <c:pt idx="0">
                  <c:v>14.2</c:v>
                </c:pt>
                <c:pt idx="1">
                  <c:v>16.399999999999999</c:v>
                </c:pt>
                <c:pt idx="2">
                  <c:v>11.9</c:v>
                </c:pt>
                <c:pt idx="3">
                  <c:v>15.2</c:v>
                </c:pt>
                <c:pt idx="4">
                  <c:v>18.5</c:v>
                </c:pt>
                <c:pt idx="5">
                  <c:v>22.1</c:v>
                </c:pt>
                <c:pt idx="6">
                  <c:v>19.399999999999999</c:v>
                </c:pt>
                <c:pt idx="7">
                  <c:v>25.1</c:v>
                </c:pt>
                <c:pt idx="8">
                  <c:v>23.4</c:v>
                </c:pt>
                <c:pt idx="9">
                  <c:v>18.100000000000001</c:v>
                </c:pt>
                <c:pt idx="10">
                  <c:v>22.6</c:v>
                </c:pt>
                <c:pt idx="11">
                  <c:v>17.2</c:v>
                </c:pt>
              </c:numCache>
            </c:numRef>
          </c:xVal>
          <c:yVal>
            <c:numRef>
              <c:f>Sheet1!$B$2:$B$13</c:f>
              <c:numCache>
                <c:formatCode>"$"#,##0_);[Red]\("$"#,##0\)</c:formatCode>
                <c:ptCount val="12"/>
                <c:pt idx="0">
                  <c:v>215</c:v>
                </c:pt>
                <c:pt idx="1">
                  <c:v>325</c:v>
                </c:pt>
                <c:pt idx="2">
                  <c:v>185</c:v>
                </c:pt>
                <c:pt idx="3">
                  <c:v>332</c:v>
                </c:pt>
                <c:pt idx="4">
                  <c:v>406</c:v>
                </c:pt>
                <c:pt idx="5">
                  <c:v>522</c:v>
                </c:pt>
                <c:pt idx="6">
                  <c:v>412</c:v>
                </c:pt>
                <c:pt idx="7">
                  <c:v>614</c:v>
                </c:pt>
                <c:pt idx="8">
                  <c:v>544</c:v>
                </c:pt>
                <c:pt idx="9">
                  <c:v>421</c:v>
                </c:pt>
                <c:pt idx="10">
                  <c:v>445</c:v>
                </c:pt>
                <c:pt idx="11">
                  <c:v>408</c:v>
                </c:pt>
              </c:numCache>
            </c:numRef>
          </c:yVal>
          <c:smooth val="0"/>
          <c:extLst>
            <c:ext xmlns:c16="http://schemas.microsoft.com/office/drawing/2014/chart" uri="{C3380CC4-5D6E-409C-BE32-E72D297353CC}">
              <c16:uniqueId val="{00000000-6F88-2245-8384-3D9F48068171}"/>
            </c:ext>
          </c:extLst>
        </c:ser>
        <c:dLbls>
          <c:showLegendKey val="0"/>
          <c:showVal val="0"/>
          <c:showCatName val="0"/>
          <c:showSerName val="0"/>
          <c:showPercent val="0"/>
          <c:showBubbleSize val="0"/>
        </c:dLbls>
        <c:axId val="469881712"/>
        <c:axId val="489482544"/>
      </c:scatterChart>
      <c:valAx>
        <c:axId val="469881712"/>
        <c:scaling>
          <c:orientation val="minMax"/>
          <c:min val="10"/>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9482544"/>
        <c:crosses val="autoZero"/>
        <c:crossBetween val="midCat"/>
      </c:valAx>
      <c:valAx>
        <c:axId val="489482544"/>
        <c:scaling>
          <c:orientation val="minMax"/>
          <c:min val="100"/>
        </c:scaling>
        <c:delete val="0"/>
        <c:axPos val="l"/>
        <c:numFmt formatCode="&quot;$&quot;#,##0_);[Red]\(&quot;$&quot;#,##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98817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Ice Cream Sales</c:v>
                </c:pt>
              </c:strCache>
            </c:strRef>
          </c:tx>
          <c:spPr>
            <a:ln w="28575" cap="rnd">
              <a:noFill/>
              <a:round/>
            </a:ln>
            <a:effectLst/>
          </c:spPr>
          <c:marker>
            <c:symbol val="circle"/>
            <c:size val="13"/>
            <c:spPr>
              <a:solidFill>
                <a:schemeClr val="accent1"/>
              </a:solidFill>
              <a:ln w="9525">
                <a:solidFill>
                  <a:schemeClr val="accent1">
                    <a:alpha val="36000"/>
                  </a:schemeClr>
                </a:solidFill>
              </a:ln>
              <a:effectLst/>
            </c:spPr>
          </c:marker>
          <c:dPt>
            <c:idx val="0"/>
            <c:marker>
              <c:symbol val="circle"/>
              <c:size val="12"/>
              <c:spPr>
                <a:solidFill>
                  <a:schemeClr val="accent4"/>
                </a:solidFill>
                <a:ln w="9525">
                  <a:solidFill>
                    <a:schemeClr val="accent1">
                      <a:alpha val="36000"/>
                    </a:schemeClr>
                  </a:solidFill>
                </a:ln>
                <a:effectLst/>
              </c:spPr>
            </c:marker>
            <c:bubble3D val="0"/>
            <c:extLst>
              <c:ext xmlns:c16="http://schemas.microsoft.com/office/drawing/2014/chart" uri="{C3380CC4-5D6E-409C-BE32-E72D297353CC}">
                <c16:uniqueId val="{00000006-384D-4B48-88AB-474CC77916C2}"/>
              </c:ext>
            </c:extLst>
          </c:dPt>
          <c:dPt>
            <c:idx val="2"/>
            <c:marker>
              <c:symbol val="circle"/>
              <c:size val="25"/>
              <c:spPr>
                <a:solidFill>
                  <a:schemeClr val="accent3"/>
                </a:solidFill>
                <a:ln w="9525">
                  <a:solidFill>
                    <a:schemeClr val="accent1">
                      <a:alpha val="36000"/>
                    </a:schemeClr>
                  </a:solidFill>
                </a:ln>
                <a:effectLst/>
              </c:spPr>
            </c:marker>
            <c:bubble3D val="0"/>
            <c:extLst>
              <c:ext xmlns:c16="http://schemas.microsoft.com/office/drawing/2014/chart" uri="{C3380CC4-5D6E-409C-BE32-E72D297353CC}">
                <c16:uniqueId val="{00000003-384D-4B48-88AB-474CC77916C2}"/>
              </c:ext>
            </c:extLst>
          </c:dPt>
          <c:dPt>
            <c:idx val="3"/>
            <c:marker>
              <c:symbol val="circle"/>
              <c:size val="13"/>
              <c:spPr>
                <a:solidFill>
                  <a:schemeClr val="accent2"/>
                </a:solidFill>
                <a:ln w="9525">
                  <a:solidFill>
                    <a:schemeClr val="accent1">
                      <a:alpha val="36000"/>
                    </a:schemeClr>
                  </a:solidFill>
                </a:ln>
                <a:effectLst/>
              </c:spPr>
            </c:marker>
            <c:bubble3D val="0"/>
            <c:extLst>
              <c:ext xmlns:c16="http://schemas.microsoft.com/office/drawing/2014/chart" uri="{C3380CC4-5D6E-409C-BE32-E72D297353CC}">
                <c16:uniqueId val="{00000004-384D-4B48-88AB-474CC77916C2}"/>
              </c:ext>
            </c:extLst>
          </c:dPt>
          <c:dPt>
            <c:idx val="4"/>
            <c:marker>
              <c:symbol val="circle"/>
              <c:size val="13"/>
              <c:spPr>
                <a:solidFill>
                  <a:schemeClr val="accent3"/>
                </a:solidFill>
                <a:ln w="9525">
                  <a:solidFill>
                    <a:schemeClr val="accent1">
                      <a:alpha val="36000"/>
                    </a:schemeClr>
                  </a:solidFill>
                </a:ln>
                <a:effectLst/>
              </c:spPr>
            </c:marker>
            <c:bubble3D val="0"/>
            <c:extLst>
              <c:ext xmlns:c16="http://schemas.microsoft.com/office/drawing/2014/chart" uri="{C3380CC4-5D6E-409C-BE32-E72D297353CC}">
                <c16:uniqueId val="{00000001-384D-4B48-88AB-474CC77916C2}"/>
              </c:ext>
            </c:extLst>
          </c:dPt>
          <c:dPt>
            <c:idx val="5"/>
            <c:marker>
              <c:symbol val="circle"/>
              <c:size val="13"/>
              <c:spPr>
                <a:solidFill>
                  <a:schemeClr val="accent3"/>
                </a:solidFill>
                <a:ln w="9525">
                  <a:solidFill>
                    <a:schemeClr val="accent1">
                      <a:alpha val="36000"/>
                    </a:schemeClr>
                  </a:solidFill>
                </a:ln>
                <a:effectLst/>
              </c:spPr>
            </c:marker>
            <c:bubble3D val="0"/>
            <c:extLst>
              <c:ext xmlns:c16="http://schemas.microsoft.com/office/drawing/2014/chart" uri="{C3380CC4-5D6E-409C-BE32-E72D297353CC}">
                <c16:uniqueId val="{00000002-384D-4B48-88AB-474CC77916C2}"/>
              </c:ext>
            </c:extLst>
          </c:dPt>
          <c:dPt>
            <c:idx val="6"/>
            <c:marker>
              <c:symbol val="circle"/>
              <c:size val="18"/>
              <c:spPr>
                <a:solidFill>
                  <a:schemeClr val="accent1"/>
                </a:solidFill>
                <a:ln w="9525">
                  <a:solidFill>
                    <a:schemeClr val="accent1">
                      <a:alpha val="36000"/>
                    </a:schemeClr>
                  </a:solidFill>
                </a:ln>
                <a:effectLst/>
              </c:spPr>
            </c:marker>
            <c:bubble3D val="0"/>
            <c:extLst>
              <c:ext xmlns:c16="http://schemas.microsoft.com/office/drawing/2014/chart" uri="{C3380CC4-5D6E-409C-BE32-E72D297353CC}">
                <c16:uniqueId val="{0000000A-384D-4B48-88AB-474CC77916C2}"/>
              </c:ext>
            </c:extLst>
          </c:dPt>
          <c:dPt>
            <c:idx val="7"/>
            <c:marker>
              <c:symbol val="circle"/>
              <c:size val="20"/>
              <c:spPr>
                <a:solidFill>
                  <a:schemeClr val="accent4"/>
                </a:solidFill>
                <a:ln w="9525">
                  <a:solidFill>
                    <a:schemeClr val="accent1">
                      <a:alpha val="36000"/>
                    </a:schemeClr>
                  </a:solidFill>
                </a:ln>
                <a:effectLst/>
              </c:spPr>
            </c:marker>
            <c:bubble3D val="0"/>
            <c:extLst>
              <c:ext xmlns:c16="http://schemas.microsoft.com/office/drawing/2014/chart" uri="{C3380CC4-5D6E-409C-BE32-E72D297353CC}">
                <c16:uniqueId val="{00000007-384D-4B48-88AB-474CC77916C2}"/>
              </c:ext>
            </c:extLst>
          </c:dPt>
          <c:dPt>
            <c:idx val="9"/>
            <c:marker>
              <c:symbol val="circle"/>
              <c:size val="25"/>
              <c:spPr>
                <a:solidFill>
                  <a:schemeClr val="accent2"/>
                </a:solidFill>
                <a:ln w="9525">
                  <a:solidFill>
                    <a:schemeClr val="accent1">
                      <a:alpha val="36000"/>
                    </a:schemeClr>
                  </a:solidFill>
                </a:ln>
                <a:effectLst/>
              </c:spPr>
            </c:marker>
            <c:bubble3D val="0"/>
            <c:extLst>
              <c:ext xmlns:c16="http://schemas.microsoft.com/office/drawing/2014/chart" uri="{C3380CC4-5D6E-409C-BE32-E72D297353CC}">
                <c16:uniqueId val="{00000005-384D-4B48-88AB-474CC77916C2}"/>
              </c:ext>
            </c:extLst>
          </c:dPt>
          <c:dPt>
            <c:idx val="10"/>
            <c:marker>
              <c:symbol val="circle"/>
              <c:size val="5"/>
              <c:spPr>
                <a:solidFill>
                  <a:schemeClr val="accent1"/>
                </a:solidFill>
                <a:ln w="9525">
                  <a:solidFill>
                    <a:schemeClr val="accent1">
                      <a:alpha val="36000"/>
                    </a:schemeClr>
                  </a:solidFill>
                </a:ln>
                <a:effectLst/>
              </c:spPr>
            </c:marker>
            <c:bubble3D val="0"/>
            <c:extLst>
              <c:ext xmlns:c16="http://schemas.microsoft.com/office/drawing/2014/chart" uri="{C3380CC4-5D6E-409C-BE32-E72D297353CC}">
                <c16:uniqueId val="{00000008-384D-4B48-88AB-474CC77916C2}"/>
              </c:ext>
            </c:extLst>
          </c:dPt>
          <c:dPt>
            <c:idx val="11"/>
            <c:marker>
              <c:symbol val="circle"/>
              <c:size val="14"/>
              <c:spPr>
                <a:solidFill>
                  <a:schemeClr val="accent1"/>
                </a:solidFill>
                <a:ln w="9525">
                  <a:solidFill>
                    <a:schemeClr val="accent1">
                      <a:alpha val="36000"/>
                    </a:schemeClr>
                  </a:solidFill>
                </a:ln>
                <a:effectLst/>
              </c:spPr>
            </c:marker>
            <c:bubble3D val="0"/>
            <c:extLst>
              <c:ext xmlns:c16="http://schemas.microsoft.com/office/drawing/2014/chart" uri="{C3380CC4-5D6E-409C-BE32-E72D297353CC}">
                <c16:uniqueId val="{0000000B-384D-4B48-88AB-474CC77916C2}"/>
              </c:ext>
            </c:extLst>
          </c:dPt>
          <c:xVal>
            <c:numRef>
              <c:f>Sheet1!$A$2:$A$13</c:f>
              <c:numCache>
                <c:formatCode>General</c:formatCode>
                <c:ptCount val="12"/>
                <c:pt idx="0">
                  <c:v>14.2</c:v>
                </c:pt>
                <c:pt idx="1">
                  <c:v>16.399999999999999</c:v>
                </c:pt>
                <c:pt idx="2">
                  <c:v>11.9</c:v>
                </c:pt>
                <c:pt idx="3">
                  <c:v>15.2</c:v>
                </c:pt>
                <c:pt idx="4">
                  <c:v>18.5</c:v>
                </c:pt>
                <c:pt idx="5">
                  <c:v>22.1</c:v>
                </c:pt>
                <c:pt idx="6">
                  <c:v>19.399999999999999</c:v>
                </c:pt>
                <c:pt idx="7">
                  <c:v>25.1</c:v>
                </c:pt>
                <c:pt idx="8">
                  <c:v>23.4</c:v>
                </c:pt>
                <c:pt idx="9">
                  <c:v>18.100000000000001</c:v>
                </c:pt>
                <c:pt idx="10">
                  <c:v>22.6</c:v>
                </c:pt>
                <c:pt idx="11">
                  <c:v>17.2</c:v>
                </c:pt>
              </c:numCache>
            </c:numRef>
          </c:xVal>
          <c:yVal>
            <c:numRef>
              <c:f>Sheet1!$B$2:$B$13</c:f>
              <c:numCache>
                <c:formatCode>"$"#,##0_);[Red]\("$"#,##0\)</c:formatCode>
                <c:ptCount val="12"/>
                <c:pt idx="0">
                  <c:v>215</c:v>
                </c:pt>
                <c:pt idx="1">
                  <c:v>325</c:v>
                </c:pt>
                <c:pt idx="2">
                  <c:v>185</c:v>
                </c:pt>
                <c:pt idx="3">
                  <c:v>332</c:v>
                </c:pt>
                <c:pt idx="4">
                  <c:v>406</c:v>
                </c:pt>
                <c:pt idx="5">
                  <c:v>522</c:v>
                </c:pt>
                <c:pt idx="6">
                  <c:v>412</c:v>
                </c:pt>
                <c:pt idx="7">
                  <c:v>614</c:v>
                </c:pt>
                <c:pt idx="8">
                  <c:v>544</c:v>
                </c:pt>
                <c:pt idx="9">
                  <c:v>421</c:v>
                </c:pt>
                <c:pt idx="10">
                  <c:v>445</c:v>
                </c:pt>
                <c:pt idx="11">
                  <c:v>408</c:v>
                </c:pt>
              </c:numCache>
            </c:numRef>
          </c:yVal>
          <c:smooth val="0"/>
          <c:extLst>
            <c:ext xmlns:c16="http://schemas.microsoft.com/office/drawing/2014/chart" uri="{C3380CC4-5D6E-409C-BE32-E72D297353CC}">
              <c16:uniqueId val="{00000000-6F88-2245-8384-3D9F48068171}"/>
            </c:ext>
          </c:extLst>
        </c:ser>
        <c:dLbls>
          <c:showLegendKey val="0"/>
          <c:showVal val="0"/>
          <c:showCatName val="0"/>
          <c:showSerName val="0"/>
          <c:showPercent val="0"/>
          <c:showBubbleSize val="0"/>
        </c:dLbls>
        <c:axId val="469881712"/>
        <c:axId val="489482544"/>
      </c:scatterChart>
      <c:valAx>
        <c:axId val="469881712"/>
        <c:scaling>
          <c:orientation val="minMax"/>
          <c:min val="1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9482544"/>
        <c:crosses val="autoZero"/>
        <c:crossBetween val="midCat"/>
      </c:valAx>
      <c:valAx>
        <c:axId val="489482544"/>
        <c:scaling>
          <c:orientation val="minMax"/>
          <c:min val="100"/>
        </c:scaling>
        <c:delete val="0"/>
        <c:axPos val="l"/>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98817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Ice Cream Sales</c:v>
                </c:pt>
              </c:strCache>
            </c:strRef>
          </c:tx>
          <c:spPr>
            <a:ln w="28575" cap="rnd">
              <a:noFill/>
              <a:round/>
            </a:ln>
            <a:effectLst/>
          </c:spPr>
          <c:marker>
            <c:symbol val="circle"/>
            <c:size val="13"/>
            <c:spPr>
              <a:solidFill>
                <a:schemeClr val="accent1"/>
              </a:solidFill>
              <a:ln w="9525">
                <a:solidFill>
                  <a:schemeClr val="accent1"/>
                </a:solidFill>
              </a:ln>
              <a:effectLst/>
            </c:spPr>
          </c:marker>
          <c:dPt>
            <c:idx val="0"/>
            <c:marker>
              <c:symbol val="circle"/>
              <c:size val="12"/>
              <c:spPr>
                <a:solidFill>
                  <a:schemeClr val="accent4"/>
                </a:solidFill>
                <a:ln w="9525">
                  <a:solidFill>
                    <a:schemeClr val="accent1"/>
                  </a:solidFill>
                </a:ln>
                <a:effectLst/>
              </c:spPr>
            </c:marker>
            <c:bubble3D val="0"/>
            <c:extLst>
              <c:ext xmlns:c16="http://schemas.microsoft.com/office/drawing/2014/chart" uri="{C3380CC4-5D6E-409C-BE32-E72D297353CC}">
                <c16:uniqueId val="{00000006-384D-4B48-88AB-474CC77916C2}"/>
              </c:ext>
            </c:extLst>
          </c:dPt>
          <c:dPt>
            <c:idx val="1"/>
            <c:marker>
              <c:symbol val="diamond"/>
              <c:size val="13"/>
              <c:spPr>
                <a:solidFill>
                  <a:schemeClr val="accent1"/>
                </a:solidFill>
                <a:ln w="9525">
                  <a:solidFill>
                    <a:schemeClr val="accent1"/>
                  </a:solidFill>
                </a:ln>
                <a:effectLst/>
              </c:spPr>
            </c:marker>
            <c:bubble3D val="0"/>
            <c:extLst>
              <c:ext xmlns:c16="http://schemas.microsoft.com/office/drawing/2014/chart" uri="{C3380CC4-5D6E-409C-BE32-E72D297353CC}">
                <c16:uniqueId val="{00000009-384D-4B48-88AB-474CC77916C2}"/>
              </c:ext>
            </c:extLst>
          </c:dPt>
          <c:dPt>
            <c:idx val="2"/>
            <c:marker>
              <c:symbol val="circle"/>
              <c:size val="25"/>
              <c:spPr>
                <a:solidFill>
                  <a:schemeClr val="accent3">
                    <a:alpha val="43000"/>
                  </a:schemeClr>
                </a:solidFill>
                <a:ln w="9525">
                  <a:solidFill>
                    <a:schemeClr val="accent1"/>
                  </a:solidFill>
                </a:ln>
                <a:effectLst/>
              </c:spPr>
            </c:marker>
            <c:bubble3D val="0"/>
            <c:extLst>
              <c:ext xmlns:c16="http://schemas.microsoft.com/office/drawing/2014/chart" uri="{C3380CC4-5D6E-409C-BE32-E72D297353CC}">
                <c16:uniqueId val="{00000003-384D-4B48-88AB-474CC77916C2}"/>
              </c:ext>
            </c:extLst>
          </c:dPt>
          <c:dPt>
            <c:idx val="3"/>
            <c:marker>
              <c:symbol val="triangle"/>
              <c:size val="13"/>
              <c:spPr>
                <a:solidFill>
                  <a:schemeClr val="accent2"/>
                </a:solidFill>
                <a:ln w="9525">
                  <a:solidFill>
                    <a:schemeClr val="accent1"/>
                  </a:solidFill>
                </a:ln>
                <a:effectLst/>
              </c:spPr>
            </c:marker>
            <c:bubble3D val="0"/>
            <c:extLst>
              <c:ext xmlns:c16="http://schemas.microsoft.com/office/drawing/2014/chart" uri="{C3380CC4-5D6E-409C-BE32-E72D297353CC}">
                <c16:uniqueId val="{00000004-384D-4B48-88AB-474CC77916C2}"/>
              </c:ext>
            </c:extLst>
          </c:dPt>
          <c:dPt>
            <c:idx val="4"/>
            <c:marker>
              <c:symbol val="circle"/>
              <c:size val="13"/>
              <c:spPr>
                <a:solidFill>
                  <a:schemeClr val="accent3"/>
                </a:solidFill>
                <a:ln w="9525">
                  <a:solidFill>
                    <a:schemeClr val="accent1"/>
                  </a:solidFill>
                </a:ln>
                <a:effectLst/>
              </c:spPr>
            </c:marker>
            <c:bubble3D val="0"/>
            <c:extLst>
              <c:ext xmlns:c16="http://schemas.microsoft.com/office/drawing/2014/chart" uri="{C3380CC4-5D6E-409C-BE32-E72D297353CC}">
                <c16:uniqueId val="{00000001-384D-4B48-88AB-474CC77916C2}"/>
              </c:ext>
            </c:extLst>
          </c:dPt>
          <c:dPt>
            <c:idx val="5"/>
            <c:marker>
              <c:symbol val="triangle"/>
              <c:size val="13"/>
              <c:spPr>
                <a:solidFill>
                  <a:schemeClr val="accent3">
                    <a:alpha val="46000"/>
                  </a:schemeClr>
                </a:solidFill>
                <a:ln w="9525">
                  <a:solidFill>
                    <a:schemeClr val="accent1"/>
                  </a:solidFill>
                </a:ln>
                <a:effectLst/>
              </c:spPr>
            </c:marker>
            <c:bubble3D val="0"/>
            <c:extLst>
              <c:ext xmlns:c16="http://schemas.microsoft.com/office/drawing/2014/chart" uri="{C3380CC4-5D6E-409C-BE32-E72D297353CC}">
                <c16:uniqueId val="{00000002-384D-4B48-88AB-474CC77916C2}"/>
              </c:ext>
            </c:extLst>
          </c:dPt>
          <c:dPt>
            <c:idx val="6"/>
            <c:marker>
              <c:symbol val="circle"/>
              <c:size val="18"/>
              <c:spPr>
                <a:solidFill>
                  <a:schemeClr val="accent1"/>
                </a:solidFill>
                <a:ln w="9525">
                  <a:solidFill>
                    <a:schemeClr val="accent1"/>
                  </a:solidFill>
                </a:ln>
                <a:effectLst/>
              </c:spPr>
            </c:marker>
            <c:bubble3D val="0"/>
            <c:extLst>
              <c:ext xmlns:c16="http://schemas.microsoft.com/office/drawing/2014/chart" uri="{C3380CC4-5D6E-409C-BE32-E72D297353CC}">
                <c16:uniqueId val="{0000000A-384D-4B48-88AB-474CC77916C2}"/>
              </c:ext>
            </c:extLst>
          </c:dPt>
          <c:dPt>
            <c:idx val="7"/>
            <c:marker>
              <c:symbol val="square"/>
              <c:size val="20"/>
              <c:spPr>
                <a:solidFill>
                  <a:schemeClr val="accent4"/>
                </a:solidFill>
                <a:ln w="9525">
                  <a:solidFill>
                    <a:schemeClr val="accent1"/>
                  </a:solidFill>
                </a:ln>
                <a:effectLst/>
              </c:spPr>
            </c:marker>
            <c:bubble3D val="0"/>
            <c:extLst>
              <c:ext xmlns:c16="http://schemas.microsoft.com/office/drawing/2014/chart" uri="{C3380CC4-5D6E-409C-BE32-E72D297353CC}">
                <c16:uniqueId val="{00000007-384D-4B48-88AB-474CC77916C2}"/>
              </c:ext>
            </c:extLst>
          </c:dPt>
          <c:dPt>
            <c:idx val="8"/>
            <c:marker>
              <c:symbol val="plus"/>
              <c:size val="13"/>
              <c:spPr>
                <a:solidFill>
                  <a:schemeClr val="accent1"/>
                </a:solidFill>
                <a:ln w="9525">
                  <a:solidFill>
                    <a:schemeClr val="accent1"/>
                  </a:solidFill>
                </a:ln>
                <a:effectLst/>
              </c:spPr>
            </c:marker>
            <c:bubble3D val="0"/>
            <c:extLst>
              <c:ext xmlns:c16="http://schemas.microsoft.com/office/drawing/2014/chart" uri="{C3380CC4-5D6E-409C-BE32-E72D297353CC}">
                <c16:uniqueId val="{0000000B-6D1D-6A4F-A3D8-C890C0720B8B}"/>
              </c:ext>
            </c:extLst>
          </c:dPt>
          <c:dPt>
            <c:idx val="9"/>
            <c:marker>
              <c:symbol val="circle"/>
              <c:size val="25"/>
              <c:spPr>
                <a:solidFill>
                  <a:schemeClr val="accent2">
                    <a:alpha val="40000"/>
                  </a:schemeClr>
                </a:solidFill>
                <a:ln w="9525">
                  <a:solidFill>
                    <a:schemeClr val="accent1"/>
                  </a:solidFill>
                </a:ln>
                <a:effectLst/>
              </c:spPr>
            </c:marker>
            <c:bubble3D val="0"/>
            <c:extLst>
              <c:ext xmlns:c16="http://schemas.microsoft.com/office/drawing/2014/chart" uri="{C3380CC4-5D6E-409C-BE32-E72D297353CC}">
                <c16:uniqueId val="{00000005-384D-4B48-88AB-474CC77916C2}"/>
              </c:ext>
            </c:extLst>
          </c:dPt>
          <c:dPt>
            <c:idx val="10"/>
            <c:marker>
              <c:symbol val="circle"/>
              <c:size val="5"/>
              <c:spPr>
                <a:solidFill>
                  <a:schemeClr val="accent1"/>
                </a:solidFill>
                <a:ln w="9525">
                  <a:solidFill>
                    <a:schemeClr val="accent1"/>
                  </a:solidFill>
                </a:ln>
                <a:effectLst/>
              </c:spPr>
            </c:marker>
            <c:bubble3D val="0"/>
            <c:extLst>
              <c:ext xmlns:c16="http://schemas.microsoft.com/office/drawing/2014/chart" uri="{C3380CC4-5D6E-409C-BE32-E72D297353CC}">
                <c16:uniqueId val="{00000008-384D-4B48-88AB-474CC77916C2}"/>
              </c:ext>
            </c:extLst>
          </c:dPt>
          <c:dPt>
            <c:idx val="11"/>
            <c:marker>
              <c:symbol val="square"/>
              <c:size val="14"/>
              <c:spPr>
                <a:solidFill>
                  <a:schemeClr val="accent1"/>
                </a:solidFill>
                <a:ln w="9525">
                  <a:solidFill>
                    <a:schemeClr val="accent1"/>
                  </a:solidFill>
                </a:ln>
                <a:effectLst/>
              </c:spPr>
            </c:marker>
            <c:bubble3D val="0"/>
            <c:extLst>
              <c:ext xmlns:c16="http://schemas.microsoft.com/office/drawing/2014/chart" uri="{C3380CC4-5D6E-409C-BE32-E72D297353CC}">
                <c16:uniqueId val="{0000000B-384D-4B48-88AB-474CC77916C2}"/>
              </c:ext>
            </c:extLst>
          </c:dPt>
          <c:xVal>
            <c:numRef>
              <c:f>Sheet1!$A$2:$A$13</c:f>
              <c:numCache>
                <c:formatCode>General</c:formatCode>
                <c:ptCount val="12"/>
                <c:pt idx="0">
                  <c:v>14.2</c:v>
                </c:pt>
                <c:pt idx="1">
                  <c:v>16.399999999999999</c:v>
                </c:pt>
                <c:pt idx="2">
                  <c:v>11.9</c:v>
                </c:pt>
                <c:pt idx="3">
                  <c:v>15.2</c:v>
                </c:pt>
                <c:pt idx="4">
                  <c:v>18.5</c:v>
                </c:pt>
                <c:pt idx="5">
                  <c:v>22.1</c:v>
                </c:pt>
                <c:pt idx="6">
                  <c:v>19.399999999999999</c:v>
                </c:pt>
                <c:pt idx="7">
                  <c:v>25.1</c:v>
                </c:pt>
                <c:pt idx="8">
                  <c:v>23.4</c:v>
                </c:pt>
                <c:pt idx="9">
                  <c:v>18.100000000000001</c:v>
                </c:pt>
                <c:pt idx="10">
                  <c:v>22.6</c:v>
                </c:pt>
                <c:pt idx="11">
                  <c:v>17.2</c:v>
                </c:pt>
              </c:numCache>
            </c:numRef>
          </c:xVal>
          <c:yVal>
            <c:numRef>
              <c:f>Sheet1!$B$2:$B$13</c:f>
              <c:numCache>
                <c:formatCode>"$"#,##0_);[Red]\("$"#,##0\)</c:formatCode>
                <c:ptCount val="12"/>
                <c:pt idx="0">
                  <c:v>215</c:v>
                </c:pt>
                <c:pt idx="1">
                  <c:v>325</c:v>
                </c:pt>
                <c:pt idx="2">
                  <c:v>185</c:v>
                </c:pt>
                <c:pt idx="3">
                  <c:v>332</c:v>
                </c:pt>
                <c:pt idx="4">
                  <c:v>406</c:v>
                </c:pt>
                <c:pt idx="5">
                  <c:v>522</c:v>
                </c:pt>
                <c:pt idx="6">
                  <c:v>412</c:v>
                </c:pt>
                <c:pt idx="7">
                  <c:v>614</c:v>
                </c:pt>
                <c:pt idx="8">
                  <c:v>544</c:v>
                </c:pt>
                <c:pt idx="9">
                  <c:v>421</c:v>
                </c:pt>
                <c:pt idx="10">
                  <c:v>445</c:v>
                </c:pt>
                <c:pt idx="11">
                  <c:v>408</c:v>
                </c:pt>
              </c:numCache>
            </c:numRef>
          </c:yVal>
          <c:smooth val="0"/>
          <c:extLst>
            <c:ext xmlns:c16="http://schemas.microsoft.com/office/drawing/2014/chart" uri="{C3380CC4-5D6E-409C-BE32-E72D297353CC}">
              <c16:uniqueId val="{00000000-6F88-2245-8384-3D9F48068171}"/>
            </c:ext>
          </c:extLst>
        </c:ser>
        <c:dLbls>
          <c:showLegendKey val="0"/>
          <c:showVal val="0"/>
          <c:showCatName val="0"/>
          <c:showSerName val="0"/>
          <c:showPercent val="0"/>
          <c:showBubbleSize val="0"/>
        </c:dLbls>
        <c:axId val="469881712"/>
        <c:axId val="489482544"/>
      </c:scatterChart>
      <c:valAx>
        <c:axId val="469881712"/>
        <c:scaling>
          <c:orientation val="minMax"/>
          <c:min val="1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9482544"/>
        <c:crosses val="autoZero"/>
        <c:crossBetween val="midCat"/>
      </c:valAx>
      <c:valAx>
        <c:axId val="489482544"/>
        <c:scaling>
          <c:orientation val="minMax"/>
          <c:min val="100"/>
        </c:scaling>
        <c:delete val="0"/>
        <c:axPos val="l"/>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98817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c:v>
                </c:pt>
              </c:strCache>
            </c:strRef>
          </c:tx>
          <c:spPr>
            <a:solidFill>
              <a:schemeClr val="accent1"/>
            </a:solidFill>
            <a:ln w="19050">
              <a:solidFill>
                <a:schemeClr val="lt1"/>
              </a:solidFill>
            </a:ln>
            <a:effectLst/>
          </c:spPr>
          <c:invertIfNegative val="0"/>
          <c:dPt>
            <c:idx val="2"/>
            <c:invertIfNegative val="0"/>
            <c:bubble3D val="0"/>
            <c:spPr>
              <a:solidFill>
                <a:schemeClr val="accent1"/>
              </a:solidFill>
              <a:ln w="19050">
                <a:solidFill>
                  <a:schemeClr val="lt1"/>
                </a:solidFill>
              </a:ln>
              <a:effectLst/>
            </c:spPr>
            <c:extLst>
              <c:ext xmlns:c16="http://schemas.microsoft.com/office/drawing/2014/chart" uri="{C3380CC4-5D6E-409C-BE32-E72D297353CC}">
                <c16:uniqueId val="{00000002-D098-C247-B474-21E27C06B7F1}"/>
              </c:ext>
            </c:extLst>
          </c:dPt>
          <c:dPt>
            <c:idx val="5"/>
            <c:invertIfNegative val="0"/>
            <c:bubble3D val="0"/>
            <c:spPr>
              <a:solidFill>
                <a:schemeClr val="accent1"/>
              </a:solidFill>
              <a:ln w="19050">
                <a:solidFill>
                  <a:schemeClr val="lt1"/>
                </a:solidFill>
              </a:ln>
              <a:effectLst/>
            </c:spPr>
            <c:extLst>
              <c:ext xmlns:c16="http://schemas.microsoft.com/office/drawing/2014/chart" uri="{C3380CC4-5D6E-409C-BE32-E72D297353CC}">
                <c16:uniqueId val="{00000003-D098-C247-B474-21E27C06B7F1}"/>
              </c:ext>
            </c:extLst>
          </c:dPt>
          <c:dLbls>
            <c:dLbl>
              <c:idx val="0"/>
              <c:delete val="1"/>
              <c:extLst>
                <c:ext xmlns:c15="http://schemas.microsoft.com/office/drawing/2012/chart" uri="{CE6537A1-D6FC-4f65-9D91-7224C49458BB}"/>
                <c:ext xmlns:c16="http://schemas.microsoft.com/office/drawing/2014/chart" uri="{C3380CC4-5D6E-409C-BE32-E72D297353CC}">
                  <c16:uniqueId val="{00000004-D098-C247-B474-21E27C06B7F1}"/>
                </c:ext>
              </c:extLst>
            </c:dLbl>
            <c:dLbl>
              <c:idx val="4"/>
              <c:delete val="1"/>
              <c:extLst>
                <c:ext xmlns:c15="http://schemas.microsoft.com/office/drawing/2012/chart" uri="{CE6537A1-D6FC-4f65-9D91-7224C49458BB}"/>
                <c:ext xmlns:c16="http://schemas.microsoft.com/office/drawing/2014/chart" uri="{C3380CC4-5D6E-409C-BE32-E72D297353CC}">
                  <c16:uniqueId val="{00000005-D098-C247-B474-21E27C06B7F1}"/>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A+</c:v>
                </c:pt>
                <c:pt idx="1">
                  <c:v>A  </c:v>
                </c:pt>
                <c:pt idx="2">
                  <c:v>B  </c:v>
                </c:pt>
                <c:pt idx="3">
                  <c:v>C  </c:v>
                </c:pt>
                <c:pt idx="4">
                  <c:v>D  </c:v>
                </c:pt>
                <c:pt idx="5">
                  <c:v>All other </c:v>
                </c:pt>
              </c:strCache>
            </c:strRef>
          </c:cat>
          <c:val>
            <c:numRef>
              <c:f>Sheet1!$B$2:$B$7</c:f>
              <c:numCache>
                <c:formatCode>0%</c:formatCode>
                <c:ptCount val="6"/>
                <c:pt idx="0">
                  <c:v>0.02</c:v>
                </c:pt>
                <c:pt idx="1">
                  <c:v>7.0000000000000007E-2</c:v>
                </c:pt>
                <c:pt idx="2">
                  <c:v>0.31</c:v>
                </c:pt>
                <c:pt idx="3">
                  <c:v>0.39</c:v>
                </c:pt>
                <c:pt idx="4">
                  <c:v>0.02</c:v>
                </c:pt>
                <c:pt idx="5">
                  <c:v>0.19</c:v>
                </c:pt>
              </c:numCache>
            </c:numRef>
          </c:val>
          <c:extLst>
            <c:ext xmlns:c16="http://schemas.microsoft.com/office/drawing/2014/chart" uri="{C3380CC4-5D6E-409C-BE32-E72D297353CC}">
              <c16:uniqueId val="{00000000-D098-C247-B474-21E27C06B7F1}"/>
            </c:ext>
          </c:extLst>
        </c:ser>
        <c:dLbls>
          <c:showLegendKey val="0"/>
          <c:showVal val="0"/>
          <c:showCatName val="0"/>
          <c:showSerName val="0"/>
          <c:showPercent val="0"/>
          <c:showBubbleSize val="0"/>
        </c:dLbls>
        <c:gapWidth val="33"/>
        <c:axId val="578771967"/>
        <c:axId val="687166015"/>
      </c:barChart>
      <c:valAx>
        <c:axId val="687166015"/>
        <c:scaling>
          <c:orientation val="minMax"/>
        </c:scaling>
        <c:delete val="1"/>
        <c:axPos val="t"/>
        <c:numFmt formatCode="0%" sourceLinked="1"/>
        <c:majorTickMark val="out"/>
        <c:minorTickMark val="none"/>
        <c:tickLblPos val="nextTo"/>
        <c:crossAx val="578771967"/>
        <c:crosses val="autoZero"/>
        <c:crossBetween val="between"/>
      </c:valAx>
      <c:catAx>
        <c:axId val="578771967"/>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87166015"/>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c:v>
                </c:pt>
              </c:strCache>
            </c:strRef>
          </c:tx>
          <c:spPr>
            <a:solidFill>
              <a:schemeClr val="accent1"/>
            </a:solidFill>
            <a:ln w="19050">
              <a:solidFill>
                <a:schemeClr val="lt1"/>
              </a:solidFill>
            </a:ln>
            <a:effectLst/>
          </c:spPr>
          <c:invertIfNegative val="0"/>
          <c:dPt>
            <c:idx val="2"/>
            <c:invertIfNegative val="0"/>
            <c:bubble3D val="0"/>
            <c:spPr>
              <a:solidFill>
                <a:schemeClr val="accent1"/>
              </a:solidFill>
              <a:ln w="19050">
                <a:solidFill>
                  <a:schemeClr val="lt1"/>
                </a:solidFill>
              </a:ln>
              <a:effectLst/>
            </c:spPr>
            <c:extLst>
              <c:ext xmlns:c16="http://schemas.microsoft.com/office/drawing/2014/chart" uri="{C3380CC4-5D6E-409C-BE32-E72D297353CC}">
                <c16:uniqueId val="{00000002-D098-C247-B474-21E27C06B7F1}"/>
              </c:ext>
            </c:extLst>
          </c:dPt>
          <c:dPt>
            <c:idx val="5"/>
            <c:invertIfNegative val="0"/>
            <c:bubble3D val="0"/>
            <c:spPr>
              <a:solidFill>
                <a:schemeClr val="accent1"/>
              </a:solidFill>
              <a:ln w="19050">
                <a:solidFill>
                  <a:schemeClr val="lt1"/>
                </a:solidFill>
              </a:ln>
              <a:effectLst/>
            </c:spPr>
            <c:extLst>
              <c:ext xmlns:c16="http://schemas.microsoft.com/office/drawing/2014/chart" uri="{C3380CC4-5D6E-409C-BE32-E72D297353CC}">
                <c16:uniqueId val="{00000003-D098-C247-B474-21E27C06B7F1}"/>
              </c:ext>
            </c:extLst>
          </c:dPt>
          <c:dLbls>
            <c:dLbl>
              <c:idx val="4"/>
              <c:delete val="1"/>
              <c:extLst>
                <c:ext xmlns:c15="http://schemas.microsoft.com/office/drawing/2012/chart" uri="{CE6537A1-D6FC-4f65-9D91-7224C49458BB}"/>
                <c:ext xmlns:c16="http://schemas.microsoft.com/office/drawing/2014/chart" uri="{C3380CC4-5D6E-409C-BE32-E72D297353CC}">
                  <c16:uniqueId val="{00000005-D098-C247-B474-21E27C06B7F1}"/>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A+</c:v>
                </c:pt>
                <c:pt idx="1">
                  <c:v>A  </c:v>
                </c:pt>
                <c:pt idx="2">
                  <c:v>B  </c:v>
                </c:pt>
                <c:pt idx="3">
                  <c:v>C  </c:v>
                </c:pt>
                <c:pt idx="4">
                  <c:v>D  </c:v>
                </c:pt>
                <c:pt idx="5">
                  <c:v>All other </c:v>
                </c:pt>
              </c:strCache>
            </c:strRef>
          </c:cat>
          <c:val>
            <c:numRef>
              <c:f>Sheet1!$B$2:$B$7</c:f>
              <c:numCache>
                <c:formatCode>0%</c:formatCode>
                <c:ptCount val="6"/>
                <c:pt idx="0">
                  <c:v>0.21</c:v>
                </c:pt>
                <c:pt idx="1">
                  <c:v>0.25</c:v>
                </c:pt>
                <c:pt idx="2">
                  <c:v>0.32</c:v>
                </c:pt>
                <c:pt idx="3">
                  <c:v>0.15</c:v>
                </c:pt>
                <c:pt idx="4">
                  <c:v>0.02</c:v>
                </c:pt>
                <c:pt idx="5">
                  <c:v>0.05</c:v>
                </c:pt>
              </c:numCache>
            </c:numRef>
          </c:val>
          <c:extLst>
            <c:ext xmlns:c16="http://schemas.microsoft.com/office/drawing/2014/chart" uri="{C3380CC4-5D6E-409C-BE32-E72D297353CC}">
              <c16:uniqueId val="{00000000-D098-C247-B474-21E27C06B7F1}"/>
            </c:ext>
          </c:extLst>
        </c:ser>
        <c:dLbls>
          <c:showLegendKey val="0"/>
          <c:showVal val="0"/>
          <c:showCatName val="0"/>
          <c:showSerName val="0"/>
          <c:showPercent val="0"/>
          <c:showBubbleSize val="0"/>
        </c:dLbls>
        <c:gapWidth val="33"/>
        <c:axId val="578771967"/>
        <c:axId val="687166015"/>
      </c:barChart>
      <c:valAx>
        <c:axId val="687166015"/>
        <c:scaling>
          <c:orientation val="minMax"/>
        </c:scaling>
        <c:delete val="1"/>
        <c:axPos val="t"/>
        <c:numFmt formatCode="0%" sourceLinked="1"/>
        <c:majorTickMark val="out"/>
        <c:minorTickMark val="none"/>
        <c:tickLblPos val="nextTo"/>
        <c:crossAx val="578771967"/>
        <c:crosses val="autoZero"/>
        <c:crossBetween val="between"/>
      </c:valAx>
      <c:catAx>
        <c:axId val="578771967"/>
        <c:scaling>
          <c:orientation val="maxMin"/>
        </c:scaling>
        <c:delete val="0"/>
        <c:axPos val="l"/>
        <c:numFmt formatCode="General" sourceLinked="1"/>
        <c:majorTickMark val="none"/>
        <c:minorTickMark val="none"/>
        <c:tickLblPos val="none"/>
        <c:spPr>
          <a:noFill/>
          <a:ln w="9525" cap="flat" cmpd="sng" algn="ctr">
            <a:no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87166015"/>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Accounts</c:v>
                </c:pt>
              </c:strCache>
            </c:strRef>
          </c:tx>
          <c:spPr>
            <a:solidFill>
              <a:schemeClr val="accent1">
                <a:lumMod val="40000"/>
                <a:lumOff val="60000"/>
              </a:schemeClr>
            </a:solidFill>
            <a:ln w="19050">
              <a:solidFill>
                <a:schemeClr val="lt1"/>
              </a:solidFill>
            </a:ln>
            <a:effectLst/>
          </c:spPr>
          <c:invertIfNegative val="0"/>
          <c:dPt>
            <c:idx val="2"/>
            <c:invertIfNegative val="0"/>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2-D098-C247-B474-21E27C06B7F1}"/>
              </c:ext>
            </c:extLst>
          </c:dPt>
          <c:dPt>
            <c:idx val="5"/>
            <c:invertIfNegative val="0"/>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3-D098-C247-B474-21E27C06B7F1}"/>
              </c:ext>
            </c:extLst>
          </c:dPt>
          <c:cat>
            <c:strRef>
              <c:f>Sheet1!$A$2:$A$7</c:f>
              <c:strCache>
                <c:ptCount val="6"/>
                <c:pt idx="0">
                  <c:v>A+</c:v>
                </c:pt>
                <c:pt idx="1">
                  <c:v>A  </c:v>
                </c:pt>
                <c:pt idx="2">
                  <c:v>B  </c:v>
                </c:pt>
                <c:pt idx="3">
                  <c:v>C  </c:v>
                </c:pt>
                <c:pt idx="4">
                  <c:v>D  </c:v>
                </c:pt>
                <c:pt idx="5">
                  <c:v>All other </c:v>
                </c:pt>
              </c:strCache>
            </c:strRef>
          </c:cat>
          <c:val>
            <c:numRef>
              <c:f>Sheet1!$B$2:$B$7</c:f>
              <c:numCache>
                <c:formatCode>0%</c:formatCode>
                <c:ptCount val="6"/>
                <c:pt idx="0">
                  <c:v>0.02</c:v>
                </c:pt>
                <c:pt idx="1">
                  <c:v>7.0000000000000007E-2</c:v>
                </c:pt>
                <c:pt idx="2">
                  <c:v>0.31</c:v>
                </c:pt>
                <c:pt idx="3">
                  <c:v>0.39</c:v>
                </c:pt>
                <c:pt idx="4">
                  <c:v>0.02</c:v>
                </c:pt>
                <c:pt idx="5">
                  <c:v>0.19</c:v>
                </c:pt>
              </c:numCache>
            </c:numRef>
          </c:val>
          <c:extLst>
            <c:ext xmlns:c16="http://schemas.microsoft.com/office/drawing/2014/chart" uri="{C3380CC4-5D6E-409C-BE32-E72D297353CC}">
              <c16:uniqueId val="{00000000-D098-C247-B474-21E27C06B7F1}"/>
            </c:ext>
          </c:extLst>
        </c:ser>
        <c:ser>
          <c:idx val="1"/>
          <c:order val="1"/>
          <c:tx>
            <c:strRef>
              <c:f>Sheet1!$C$1</c:f>
              <c:strCache>
                <c:ptCount val="1"/>
                <c:pt idx="0">
                  <c:v>Revenue</c:v>
                </c:pt>
              </c:strCache>
            </c:strRef>
          </c:tx>
          <c:spPr>
            <a:solidFill>
              <a:schemeClr val="accent1"/>
            </a:solidFill>
            <a:ln w="19050">
              <a:solidFill>
                <a:schemeClr val="lt1"/>
              </a:solidFill>
            </a:ln>
            <a:effectLst/>
          </c:spPr>
          <c:invertIfNegative val="0"/>
          <c:cat>
            <c:strRef>
              <c:f>Sheet1!$A$2:$A$7</c:f>
              <c:strCache>
                <c:ptCount val="6"/>
                <c:pt idx="0">
                  <c:v>A+</c:v>
                </c:pt>
                <c:pt idx="1">
                  <c:v>A  </c:v>
                </c:pt>
                <c:pt idx="2">
                  <c:v>B  </c:v>
                </c:pt>
                <c:pt idx="3">
                  <c:v>C  </c:v>
                </c:pt>
                <c:pt idx="4">
                  <c:v>D  </c:v>
                </c:pt>
                <c:pt idx="5">
                  <c:v>All other </c:v>
                </c:pt>
              </c:strCache>
            </c:strRef>
          </c:cat>
          <c:val>
            <c:numRef>
              <c:f>Sheet1!$C$2:$C$7</c:f>
              <c:numCache>
                <c:formatCode>0%</c:formatCode>
                <c:ptCount val="6"/>
                <c:pt idx="0">
                  <c:v>0.21</c:v>
                </c:pt>
                <c:pt idx="1">
                  <c:v>0.25</c:v>
                </c:pt>
                <c:pt idx="2">
                  <c:v>0.32</c:v>
                </c:pt>
                <c:pt idx="3">
                  <c:v>0.15</c:v>
                </c:pt>
                <c:pt idx="4">
                  <c:v>0.02</c:v>
                </c:pt>
                <c:pt idx="5">
                  <c:v>0.05</c:v>
                </c:pt>
              </c:numCache>
            </c:numRef>
          </c:val>
          <c:extLst>
            <c:ext xmlns:c16="http://schemas.microsoft.com/office/drawing/2014/chart" uri="{C3380CC4-5D6E-409C-BE32-E72D297353CC}">
              <c16:uniqueId val="{00000001-E649-3847-AACD-8E3878D8B0F6}"/>
            </c:ext>
          </c:extLst>
        </c:ser>
        <c:dLbls>
          <c:showLegendKey val="0"/>
          <c:showVal val="0"/>
          <c:showCatName val="0"/>
          <c:showSerName val="0"/>
          <c:showPercent val="0"/>
          <c:showBubbleSize val="0"/>
        </c:dLbls>
        <c:gapWidth val="33"/>
        <c:axId val="578771967"/>
        <c:axId val="687166015"/>
      </c:barChart>
      <c:valAx>
        <c:axId val="687166015"/>
        <c:scaling>
          <c:orientation val="minMax"/>
          <c:max val="0.4"/>
        </c:scaling>
        <c:delete val="0"/>
        <c:axPos val="t"/>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8771967"/>
        <c:crosses val="autoZero"/>
        <c:crossBetween val="between"/>
      </c:valAx>
      <c:catAx>
        <c:axId val="578771967"/>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87166015"/>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0.20365</cdr:x>
      <cdr:y>0.18612</cdr:y>
    </cdr:from>
    <cdr:to>
      <cdr:x>0.90995</cdr:x>
      <cdr:y>0.76309</cdr:y>
    </cdr:to>
    <cdr:cxnSp macro="">
      <cdr:nvCxnSpPr>
        <cdr:cNvPr id="3" name="Straight Connector 2">
          <a:extLst xmlns:a="http://schemas.openxmlformats.org/drawingml/2006/main">
            <a:ext uri="{FF2B5EF4-FFF2-40B4-BE49-F238E27FC236}">
              <a16:creationId xmlns:a16="http://schemas.microsoft.com/office/drawing/2014/main" id="{4FDA7DBC-D595-1D4F-9881-C4E387DCC082}"/>
            </a:ext>
          </a:extLst>
        </cdr:cNvPr>
        <cdr:cNvCxnSpPr/>
      </cdr:nvCxnSpPr>
      <cdr:spPr>
        <a:xfrm xmlns:a="http://schemas.openxmlformats.org/drawingml/2006/main" flipV="1">
          <a:off x="1091454" y="762000"/>
          <a:ext cx="3785346" cy="2362200"/>
        </a:xfrm>
        <a:prstGeom xmlns:a="http://schemas.openxmlformats.org/drawingml/2006/main" prst="line">
          <a:avLst/>
        </a:prstGeom>
        <a:ln xmlns:a="http://schemas.openxmlformats.org/drawingml/2006/main" w="63500">
          <a:solidFill>
            <a:schemeClr val="accent2">
              <a:lumMod val="20000"/>
              <a:lumOff val="80000"/>
            </a:schemeClr>
          </a:solidFill>
          <a:prstDash val="sysDot"/>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20DB9D-8536-654A-936B-4C4EC42333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397AF7E-1FE2-F140-8E54-7F13048705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30B166-B96F-EE47-9501-37B4AB134360}" type="datetimeFigureOut">
              <a:rPr lang="en-US" smtClean="0"/>
              <a:t>9/16/20</a:t>
            </a:fld>
            <a:endParaRPr lang="en-US"/>
          </a:p>
        </p:txBody>
      </p:sp>
      <p:sp>
        <p:nvSpPr>
          <p:cNvPr id="4" name="Footer Placeholder 3">
            <a:extLst>
              <a:ext uri="{FF2B5EF4-FFF2-40B4-BE49-F238E27FC236}">
                <a16:creationId xmlns:a16="http://schemas.microsoft.com/office/drawing/2014/main" id="{D511E391-0CC3-984B-BADC-3F172DAE73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ADF6583-E180-2747-A1B1-5A1532667E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1BB0FC-F5C7-4E4E-B46D-C2684C3E34D2}" type="slidenum">
              <a:rPr lang="en-US" smtClean="0"/>
              <a:t>‹#›</a:t>
            </a:fld>
            <a:endParaRPr lang="en-US"/>
          </a:p>
        </p:txBody>
      </p:sp>
    </p:spTree>
    <p:extLst>
      <p:ext uri="{BB962C8B-B14F-4D97-AF65-F5344CB8AC3E}">
        <p14:creationId xmlns:p14="http://schemas.microsoft.com/office/powerpoint/2010/main" val="8744884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A1D146-B4E0-1741-B9EE-9789392EFCC4}" type="datetimeFigureOut">
              <a:rPr lang="en-US" smtClean="0"/>
              <a:t>9/16/20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863621-2E60-B848-8968-B0341E26A312}" type="slidenum">
              <a:rPr lang="en-US" smtClean="0"/>
              <a:t>‹#›</a:t>
            </a:fld>
            <a:endParaRPr lang="en-US"/>
          </a:p>
        </p:txBody>
      </p:sp>
    </p:spTree>
    <p:extLst>
      <p:ext uri="{BB962C8B-B14F-4D97-AF65-F5344CB8AC3E}">
        <p14:creationId xmlns:p14="http://schemas.microsoft.com/office/powerpoint/2010/main" val="1730024718"/>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 and A+ make up a small percent of % accounts but a high percent of % revenue</a:t>
            </a:r>
          </a:p>
          <a:p>
            <a:pPr marL="228600" indent="-228600">
              <a:buAutoNum type="arabicPeriod"/>
            </a:pPr>
            <a:r>
              <a:rPr lang="en-US" dirty="0"/>
              <a:t>A total row is nice – did you notice some accounts were missing?</a:t>
            </a:r>
          </a:p>
          <a:p>
            <a:pPr marL="228600" indent="-228600">
              <a:buAutoNum type="arabicPeriod"/>
            </a:pPr>
            <a:r>
              <a:rPr lang="en-US" dirty="0"/>
              <a:t>Remove a digit since it’s not significant/meaningful detail</a:t>
            </a:r>
          </a:p>
        </p:txBody>
      </p:sp>
      <p:sp>
        <p:nvSpPr>
          <p:cNvPr id="4" name="Slide Number Placeholder 3"/>
          <p:cNvSpPr>
            <a:spLocks noGrp="1"/>
          </p:cNvSpPr>
          <p:nvPr>
            <p:ph type="sldNum" sz="quarter" idx="5"/>
          </p:nvPr>
        </p:nvSpPr>
        <p:spPr/>
        <p:txBody>
          <a:bodyPr/>
          <a:lstStyle/>
          <a:p>
            <a:fld id="{2A45C22C-587E-3C48-BAA9-76DB0354A55B}" type="slidenum">
              <a:rPr lang="en-US" smtClean="0"/>
              <a:t>11</a:t>
            </a:fld>
            <a:endParaRPr lang="en-US"/>
          </a:p>
        </p:txBody>
      </p:sp>
    </p:spTree>
    <p:extLst>
      <p:ext uri="{BB962C8B-B14F-4D97-AF65-F5344CB8AC3E}">
        <p14:creationId xmlns:p14="http://schemas.microsoft.com/office/powerpoint/2010/main" val="3516168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a:t>
            </a:r>
          </a:p>
        </p:txBody>
      </p:sp>
      <p:sp>
        <p:nvSpPr>
          <p:cNvPr id="4" name="Slide Number Placeholder 3"/>
          <p:cNvSpPr>
            <a:spLocks noGrp="1"/>
          </p:cNvSpPr>
          <p:nvPr>
            <p:ph type="sldNum" sz="quarter" idx="5"/>
          </p:nvPr>
        </p:nvSpPr>
        <p:spPr/>
        <p:txBody>
          <a:bodyPr/>
          <a:lstStyle/>
          <a:p>
            <a:fld id="{5CA16452-A37F-5D4C-A6A5-D14E969773EF}" type="slidenum">
              <a:rPr lang="en-US" smtClean="0"/>
              <a:t>44</a:t>
            </a:fld>
            <a:endParaRPr lang="en-US"/>
          </a:p>
        </p:txBody>
      </p:sp>
    </p:spTree>
    <p:extLst>
      <p:ext uri="{BB962C8B-B14F-4D97-AF65-F5344CB8AC3E}">
        <p14:creationId xmlns:p14="http://schemas.microsoft.com/office/powerpoint/2010/main" val="3531368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16452-A37F-5D4C-A6A5-D14E969773EF}" type="slidenum">
              <a:rPr lang="en-US" smtClean="0"/>
              <a:t>45</a:t>
            </a:fld>
            <a:endParaRPr lang="en-US"/>
          </a:p>
        </p:txBody>
      </p:sp>
    </p:spTree>
    <p:extLst>
      <p:ext uri="{BB962C8B-B14F-4D97-AF65-F5344CB8AC3E}">
        <p14:creationId xmlns:p14="http://schemas.microsoft.com/office/powerpoint/2010/main" val="4115654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4400" dirty="0"/>
              <a:t>Color art forthcoming</a:t>
            </a:r>
          </a:p>
        </p:txBody>
      </p:sp>
      <p:sp>
        <p:nvSpPr>
          <p:cNvPr id="4" name="Slide Number Placeholder 3"/>
          <p:cNvSpPr>
            <a:spLocks noGrp="1"/>
          </p:cNvSpPr>
          <p:nvPr>
            <p:ph type="sldNum" sz="quarter" idx="5"/>
          </p:nvPr>
        </p:nvSpPr>
        <p:spPr/>
        <p:txBody>
          <a:bodyPr/>
          <a:lstStyle/>
          <a:p>
            <a:fld id="{5CA16452-A37F-5D4C-A6A5-D14E969773EF}" type="slidenum">
              <a:rPr lang="en-US" smtClean="0"/>
              <a:t>46</a:t>
            </a:fld>
            <a:endParaRPr lang="en-US"/>
          </a:p>
        </p:txBody>
      </p:sp>
    </p:spTree>
    <p:extLst>
      <p:ext uri="{BB962C8B-B14F-4D97-AF65-F5344CB8AC3E}">
        <p14:creationId xmlns:p14="http://schemas.microsoft.com/office/powerpoint/2010/main" val="1684865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863621-2E60-B848-8968-B0341E26A312}" type="slidenum">
              <a:rPr lang="en-US" smtClean="0"/>
              <a:t>53</a:t>
            </a:fld>
            <a:endParaRPr lang="en-US"/>
          </a:p>
        </p:txBody>
      </p:sp>
    </p:spTree>
    <p:extLst>
      <p:ext uri="{BB962C8B-B14F-4D97-AF65-F5344CB8AC3E}">
        <p14:creationId xmlns:p14="http://schemas.microsoft.com/office/powerpoint/2010/main" val="561263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863621-2E60-B848-8968-B0341E26A312}" type="slidenum">
              <a:rPr lang="en-US" smtClean="0"/>
              <a:t>54</a:t>
            </a:fld>
            <a:endParaRPr lang="en-US"/>
          </a:p>
        </p:txBody>
      </p:sp>
    </p:spTree>
    <p:extLst>
      <p:ext uri="{BB962C8B-B14F-4D97-AF65-F5344CB8AC3E}">
        <p14:creationId xmlns:p14="http://schemas.microsoft.com/office/powerpoint/2010/main" val="967724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use odd shapes, make sure labels are visible</a:t>
            </a:r>
          </a:p>
        </p:txBody>
      </p:sp>
      <p:sp>
        <p:nvSpPr>
          <p:cNvPr id="4" name="Slide Number Placeholder 3"/>
          <p:cNvSpPr>
            <a:spLocks noGrp="1"/>
          </p:cNvSpPr>
          <p:nvPr>
            <p:ph type="sldNum" sz="quarter" idx="5"/>
          </p:nvPr>
        </p:nvSpPr>
        <p:spPr/>
        <p:txBody>
          <a:bodyPr/>
          <a:lstStyle/>
          <a:p>
            <a:fld id="{97863621-2E60-B848-8968-B0341E26A312}" type="slidenum">
              <a:rPr lang="en-US" smtClean="0"/>
              <a:t>58</a:t>
            </a:fld>
            <a:endParaRPr lang="en-US"/>
          </a:p>
        </p:txBody>
      </p:sp>
    </p:spTree>
    <p:extLst>
      <p:ext uri="{BB962C8B-B14F-4D97-AF65-F5344CB8AC3E}">
        <p14:creationId xmlns:p14="http://schemas.microsoft.com/office/powerpoint/2010/main" val="2891027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863621-2E60-B848-8968-B0341E26A312}" type="slidenum">
              <a:rPr lang="en-US" smtClean="0"/>
              <a:t>61</a:t>
            </a:fld>
            <a:endParaRPr lang="en-US"/>
          </a:p>
        </p:txBody>
      </p:sp>
    </p:spTree>
    <p:extLst>
      <p:ext uri="{BB962C8B-B14F-4D97-AF65-F5344CB8AC3E}">
        <p14:creationId xmlns:p14="http://schemas.microsoft.com/office/powerpoint/2010/main" val="3984000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863621-2E60-B848-8968-B0341E26A312}" type="slidenum">
              <a:rPr lang="en-US" smtClean="0"/>
              <a:t>62</a:t>
            </a:fld>
            <a:endParaRPr lang="en-US"/>
          </a:p>
        </p:txBody>
      </p:sp>
    </p:spTree>
    <p:extLst>
      <p:ext uri="{BB962C8B-B14F-4D97-AF65-F5344CB8AC3E}">
        <p14:creationId xmlns:p14="http://schemas.microsoft.com/office/powerpoint/2010/main" val="2807078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863621-2E60-B848-8968-B0341E26A312}" type="slidenum">
              <a:rPr lang="en-US" smtClean="0"/>
              <a:t>63</a:t>
            </a:fld>
            <a:endParaRPr lang="en-US"/>
          </a:p>
        </p:txBody>
      </p:sp>
    </p:spTree>
    <p:extLst>
      <p:ext uri="{BB962C8B-B14F-4D97-AF65-F5344CB8AC3E}">
        <p14:creationId xmlns:p14="http://schemas.microsoft.com/office/powerpoint/2010/main" val="3154247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863621-2E60-B848-8968-B0341E26A312}" type="slidenum">
              <a:rPr lang="en-US" smtClean="0"/>
              <a:t>65</a:t>
            </a:fld>
            <a:endParaRPr lang="en-US"/>
          </a:p>
        </p:txBody>
      </p:sp>
    </p:spTree>
    <p:extLst>
      <p:ext uri="{BB962C8B-B14F-4D97-AF65-F5344CB8AC3E}">
        <p14:creationId xmlns:p14="http://schemas.microsoft.com/office/powerpoint/2010/main" val="694266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Remove shading – it doesn’t help</a:t>
            </a:r>
          </a:p>
          <a:p>
            <a:pPr marL="228600" indent="-228600">
              <a:buAutoNum type="arabicPeriod"/>
            </a:pPr>
            <a:r>
              <a:rPr lang="en-US" dirty="0"/>
              <a:t>Avoid center alignment for jagged edges on both sides (right align by decimal point)</a:t>
            </a:r>
          </a:p>
          <a:p>
            <a:pPr marL="228600" indent="-228600">
              <a:buAutoNum type="arabicPeriod"/>
            </a:pPr>
            <a:r>
              <a:rPr lang="en-US" dirty="0"/>
              <a:t>Removing redundancy in columns and make more narrow</a:t>
            </a:r>
          </a:p>
          <a:p>
            <a:pPr marL="228600" indent="-228600">
              <a:buAutoNum type="arabicPeriod"/>
            </a:pPr>
            <a:r>
              <a:rPr lang="en-US" dirty="0"/>
              <a:t>Let your eye zigzag “Z” – Most important at the top left. Move revenue columns left?</a:t>
            </a:r>
          </a:p>
          <a:p>
            <a:pPr marL="228600" indent="-228600">
              <a:buAutoNum type="arabicPeriod"/>
            </a:pPr>
            <a:r>
              <a:rPr lang="en-US" dirty="0"/>
              <a:t>Where are eyes drawn – titles not the data. Use colors to draw eyes to data</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2A45C22C-587E-3C48-BAA9-76DB0354A55B}" type="slidenum">
              <a:rPr lang="en-US" smtClean="0"/>
              <a:t>12</a:t>
            </a:fld>
            <a:endParaRPr lang="en-US"/>
          </a:p>
        </p:txBody>
      </p:sp>
    </p:spTree>
    <p:extLst>
      <p:ext uri="{BB962C8B-B14F-4D97-AF65-F5344CB8AC3E}">
        <p14:creationId xmlns:p14="http://schemas.microsoft.com/office/powerpoint/2010/main" val="3440607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863621-2E60-B848-8968-B0341E26A312}" type="slidenum">
              <a:rPr lang="en-US" smtClean="0"/>
              <a:t>66</a:t>
            </a:fld>
            <a:endParaRPr lang="en-US"/>
          </a:p>
        </p:txBody>
      </p:sp>
    </p:spTree>
    <p:extLst>
      <p:ext uri="{BB962C8B-B14F-4D97-AF65-F5344CB8AC3E}">
        <p14:creationId xmlns:p14="http://schemas.microsoft.com/office/powerpoint/2010/main" val="2651273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Replace heatmap with horizontal bars. Draws attention to disparity between % accounts and % revenue</a:t>
            </a:r>
          </a:p>
        </p:txBody>
      </p:sp>
      <p:sp>
        <p:nvSpPr>
          <p:cNvPr id="4" name="Slide Number Placeholder 3"/>
          <p:cNvSpPr>
            <a:spLocks noGrp="1"/>
          </p:cNvSpPr>
          <p:nvPr>
            <p:ph type="sldNum" sz="quarter" idx="5"/>
          </p:nvPr>
        </p:nvSpPr>
        <p:spPr/>
        <p:txBody>
          <a:bodyPr/>
          <a:lstStyle/>
          <a:p>
            <a:fld id="{2A45C22C-587E-3C48-BAA9-76DB0354A55B}" type="slidenum">
              <a:rPr lang="en-US" smtClean="0"/>
              <a:t>13</a:t>
            </a:fld>
            <a:endParaRPr lang="en-US"/>
          </a:p>
        </p:txBody>
      </p:sp>
    </p:spTree>
    <p:extLst>
      <p:ext uri="{BB962C8B-B14F-4D97-AF65-F5344CB8AC3E}">
        <p14:creationId xmlns:p14="http://schemas.microsoft.com/office/powerpoint/2010/main" val="2071557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863621-2E60-B848-8968-B0341E26A312}" type="slidenum">
              <a:rPr lang="en-US" smtClean="0"/>
              <a:t>33</a:t>
            </a:fld>
            <a:endParaRPr lang="en-US"/>
          </a:p>
        </p:txBody>
      </p:sp>
    </p:spTree>
    <p:extLst>
      <p:ext uri="{BB962C8B-B14F-4D97-AF65-F5344CB8AC3E}">
        <p14:creationId xmlns:p14="http://schemas.microsoft.com/office/powerpoint/2010/main" val="2761727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863621-2E60-B848-8968-B0341E26A312}" type="slidenum">
              <a:rPr lang="en-US" smtClean="0"/>
              <a:t>34</a:t>
            </a:fld>
            <a:endParaRPr lang="en-US"/>
          </a:p>
        </p:txBody>
      </p:sp>
    </p:spTree>
    <p:extLst>
      <p:ext uri="{BB962C8B-B14F-4D97-AF65-F5344CB8AC3E}">
        <p14:creationId xmlns:p14="http://schemas.microsoft.com/office/powerpoint/2010/main" val="4275438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16452-A37F-5D4C-A6A5-D14E969773EF}" type="slidenum">
              <a:rPr lang="en-US" smtClean="0"/>
              <a:t>39</a:t>
            </a:fld>
            <a:endParaRPr lang="en-US"/>
          </a:p>
        </p:txBody>
      </p:sp>
    </p:spTree>
    <p:extLst>
      <p:ext uri="{BB962C8B-B14F-4D97-AF65-F5344CB8AC3E}">
        <p14:creationId xmlns:p14="http://schemas.microsoft.com/office/powerpoint/2010/main" val="2676414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only really good at gauging size of familiar percentages (25%, 50%, etc.) – Stephen Few</a:t>
            </a:r>
          </a:p>
          <a:p>
            <a:r>
              <a:rPr lang="en-US" dirty="0"/>
              <a:t>Donut chart encoding is length not angle size</a:t>
            </a:r>
          </a:p>
        </p:txBody>
      </p:sp>
      <p:sp>
        <p:nvSpPr>
          <p:cNvPr id="4" name="Slide Number Placeholder 3"/>
          <p:cNvSpPr>
            <a:spLocks noGrp="1"/>
          </p:cNvSpPr>
          <p:nvPr>
            <p:ph type="sldNum" sz="quarter" idx="5"/>
          </p:nvPr>
        </p:nvSpPr>
        <p:spPr/>
        <p:txBody>
          <a:bodyPr/>
          <a:lstStyle/>
          <a:p>
            <a:fld id="{5CA16452-A37F-5D4C-A6A5-D14E969773EF}" type="slidenum">
              <a:rPr lang="en-US" smtClean="0"/>
              <a:t>41</a:t>
            </a:fld>
            <a:endParaRPr lang="en-US"/>
          </a:p>
        </p:txBody>
      </p:sp>
    </p:spTree>
    <p:extLst>
      <p:ext uri="{BB962C8B-B14F-4D97-AF65-F5344CB8AC3E}">
        <p14:creationId xmlns:p14="http://schemas.microsoft.com/office/powerpoint/2010/main" val="3413877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16452-A37F-5D4C-A6A5-D14E969773EF}" type="slidenum">
              <a:rPr lang="en-US" smtClean="0"/>
              <a:t>42</a:t>
            </a:fld>
            <a:endParaRPr lang="en-US"/>
          </a:p>
        </p:txBody>
      </p:sp>
    </p:spTree>
    <p:extLst>
      <p:ext uri="{BB962C8B-B14F-4D97-AF65-F5344CB8AC3E}">
        <p14:creationId xmlns:p14="http://schemas.microsoft.com/office/powerpoint/2010/main" val="2923420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a:t>
            </a:r>
          </a:p>
        </p:txBody>
      </p:sp>
      <p:sp>
        <p:nvSpPr>
          <p:cNvPr id="4" name="Slide Number Placeholder 3"/>
          <p:cNvSpPr>
            <a:spLocks noGrp="1"/>
          </p:cNvSpPr>
          <p:nvPr>
            <p:ph type="sldNum" sz="quarter" idx="5"/>
          </p:nvPr>
        </p:nvSpPr>
        <p:spPr/>
        <p:txBody>
          <a:bodyPr/>
          <a:lstStyle/>
          <a:p>
            <a:fld id="{5CA16452-A37F-5D4C-A6A5-D14E969773EF}" type="slidenum">
              <a:rPr lang="en-US" smtClean="0"/>
              <a:t>43</a:t>
            </a:fld>
            <a:endParaRPr lang="en-US"/>
          </a:p>
        </p:txBody>
      </p:sp>
    </p:spTree>
    <p:extLst>
      <p:ext uri="{BB962C8B-B14F-4D97-AF65-F5344CB8AC3E}">
        <p14:creationId xmlns:p14="http://schemas.microsoft.com/office/powerpoint/2010/main" val="2397219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39349" y="2680320"/>
            <a:ext cx="10428651" cy="1557127"/>
          </a:xfrm>
        </p:spPr>
        <p:txBody>
          <a:bodyPr anchor="ctr"/>
          <a:lstStyle>
            <a:lvl1pPr algn="l">
              <a:defRPr sz="6000">
                <a:latin typeface="Arial" panose="020B0604020202020204" pitchFamily="34" charset="0"/>
                <a:ea typeface="Arial" panose="020B0604020202020204" pitchFamily="34" charset="0"/>
                <a:cs typeface="Arial" panose="020B0604020202020204" pitchFamily="34" charset="0"/>
              </a:defRPr>
            </a:lvl1pPr>
          </a:lstStyle>
          <a:p>
            <a:r>
              <a:rPr lang="en-US" dirty="0"/>
              <a:t>Presentation Title</a:t>
            </a:r>
          </a:p>
        </p:txBody>
      </p:sp>
      <p:sp>
        <p:nvSpPr>
          <p:cNvPr id="3" name="Subtitle 2"/>
          <p:cNvSpPr>
            <a:spLocks noGrp="1"/>
          </p:cNvSpPr>
          <p:nvPr>
            <p:ph type="subTitle" idx="1" hasCustomPrompt="1"/>
          </p:nvPr>
        </p:nvSpPr>
        <p:spPr>
          <a:xfrm>
            <a:off x="239349" y="4329522"/>
            <a:ext cx="10428651" cy="1655762"/>
          </a:xfrm>
        </p:spPr>
        <p:txBody>
          <a:bodyPr/>
          <a:lstStyle>
            <a:lvl1pPr marL="0" indent="0" algn="l">
              <a:buNone/>
              <a:defRPr sz="2400">
                <a:latin typeface="Arial" panose="020B0604020202020204" pitchFamily="34" charset="0"/>
                <a:ea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336448148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31800" y="1219204"/>
            <a:ext cx="5520184" cy="2461825"/>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
        <p:nvSpPr>
          <p:cNvPr id="4" name="Slide Number Placeholder 3"/>
          <p:cNvSpPr>
            <a:spLocks noGrp="1"/>
          </p:cNvSpPr>
          <p:nvPr>
            <p:ph type="sldNum" sz="quarter" idx="10"/>
          </p:nvPr>
        </p:nvSpPr>
        <p:spPr/>
        <p:txBody>
          <a:bodyPr/>
          <a:lstStyle/>
          <a:p>
            <a:fld id="{C0D6EFB9-9230-4B7B-84CF-BF17657CE3F9}" type="slidenum">
              <a:rPr lang="en-US" smtClean="0"/>
              <a:t>‹#›</a:t>
            </a:fld>
            <a:endParaRPr lang="en-US"/>
          </a:p>
        </p:txBody>
      </p:sp>
      <p:sp>
        <p:nvSpPr>
          <p:cNvPr id="5" name="Footer Placeholder 3"/>
          <p:cNvSpPr>
            <a:spLocks noGrp="1"/>
          </p:cNvSpPr>
          <p:nvPr>
            <p:ph type="ftr" sz="quarter" idx="3"/>
          </p:nvPr>
        </p:nvSpPr>
        <p:spPr>
          <a:xfrm>
            <a:off x="431800" y="6356351"/>
            <a:ext cx="8448509"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
        <p:nvSpPr>
          <p:cNvPr id="6" name="Content Placeholder 2">
            <a:extLst>
              <a:ext uri="{FF2B5EF4-FFF2-40B4-BE49-F238E27FC236}">
                <a16:creationId xmlns:a16="http://schemas.microsoft.com/office/drawing/2014/main" id="{06B85341-0E74-D94D-B33E-539CA459CC62}"/>
              </a:ext>
            </a:extLst>
          </p:cNvPr>
          <p:cNvSpPr>
            <a:spLocks noGrp="1"/>
          </p:cNvSpPr>
          <p:nvPr>
            <p:ph idx="11"/>
          </p:nvPr>
        </p:nvSpPr>
        <p:spPr>
          <a:xfrm>
            <a:off x="6240016" y="1219204"/>
            <a:ext cx="5520184" cy="2461825"/>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
        <p:nvSpPr>
          <p:cNvPr id="7" name="Content Placeholder 2">
            <a:extLst>
              <a:ext uri="{FF2B5EF4-FFF2-40B4-BE49-F238E27FC236}">
                <a16:creationId xmlns:a16="http://schemas.microsoft.com/office/drawing/2014/main" id="{AF3139EB-C59A-B04F-A127-B05FF85DB587}"/>
              </a:ext>
            </a:extLst>
          </p:cNvPr>
          <p:cNvSpPr>
            <a:spLocks noGrp="1"/>
          </p:cNvSpPr>
          <p:nvPr>
            <p:ph idx="12"/>
          </p:nvPr>
        </p:nvSpPr>
        <p:spPr>
          <a:xfrm>
            <a:off x="431800" y="3875604"/>
            <a:ext cx="5520184" cy="2461825"/>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
        <p:nvSpPr>
          <p:cNvPr id="8" name="Content Placeholder 2">
            <a:extLst>
              <a:ext uri="{FF2B5EF4-FFF2-40B4-BE49-F238E27FC236}">
                <a16:creationId xmlns:a16="http://schemas.microsoft.com/office/drawing/2014/main" id="{E1F8E699-5C58-DF40-ACCB-499480EBE831}"/>
              </a:ext>
            </a:extLst>
          </p:cNvPr>
          <p:cNvSpPr>
            <a:spLocks noGrp="1"/>
          </p:cNvSpPr>
          <p:nvPr>
            <p:ph idx="13"/>
          </p:nvPr>
        </p:nvSpPr>
        <p:spPr>
          <a:xfrm>
            <a:off x="6240016" y="3875604"/>
            <a:ext cx="5520184" cy="2461825"/>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Tree>
    <p:extLst>
      <p:ext uri="{BB962C8B-B14F-4D97-AF65-F5344CB8AC3E}">
        <p14:creationId xmlns:p14="http://schemas.microsoft.com/office/powerpoint/2010/main" val="2311240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5326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7CDC-8721-3441-81D3-21F4909EB730}"/>
              </a:ext>
            </a:extLst>
          </p:cNvPr>
          <p:cNvSpPr>
            <a:spLocks noGrp="1"/>
          </p:cNvSpPr>
          <p:nvPr>
            <p:ph type="title" hasCustomPrompt="1"/>
          </p:nvPr>
        </p:nvSpPr>
        <p:spPr>
          <a:xfrm>
            <a:off x="431800" y="279966"/>
            <a:ext cx="11328829" cy="6245378"/>
          </a:xfrm>
        </p:spPr>
        <p:txBody>
          <a:bodyPr/>
          <a:lstStyle>
            <a:lvl1pPr>
              <a:defRPr sz="6000">
                <a:solidFill>
                  <a:schemeClr val="bg1"/>
                </a:solidFill>
              </a:defRPr>
            </a:lvl1pPr>
          </a:lstStyle>
          <a:p>
            <a:r>
              <a:rPr lang="en-US" dirty="0"/>
              <a:t>Agenda</a:t>
            </a:r>
          </a:p>
        </p:txBody>
      </p:sp>
    </p:spTree>
    <p:extLst>
      <p:ext uri="{BB962C8B-B14F-4D97-AF65-F5344CB8AC3E}">
        <p14:creationId xmlns:p14="http://schemas.microsoft.com/office/powerpoint/2010/main" val="3402974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79967"/>
            <a:ext cx="11328829" cy="817561"/>
          </a:xfrm>
        </p:spPr>
        <p:txBody>
          <a:bodyPr>
            <a:normAutofit/>
          </a:bodyPr>
          <a:lstStyle>
            <a:lvl1pPr>
              <a:defRPr sz="2800"/>
            </a:lvl1pPr>
          </a:lstStyle>
          <a:p>
            <a:r>
              <a:rPr lang="en-US" dirty="0"/>
              <a:t>Click to edit the main takeaway</a:t>
            </a:r>
          </a:p>
        </p:txBody>
      </p:sp>
      <p:sp>
        <p:nvSpPr>
          <p:cNvPr id="4" name="Slide Number Placeholder 3"/>
          <p:cNvSpPr>
            <a:spLocks noGrp="1"/>
          </p:cNvSpPr>
          <p:nvPr>
            <p:ph type="sldNum" sz="quarter" idx="10"/>
          </p:nvPr>
        </p:nvSpPr>
        <p:spPr/>
        <p:txBody>
          <a:bodyPr/>
          <a:lstStyle/>
          <a:p>
            <a:fld id="{C0D6EFB9-9230-4B7B-84CF-BF17657CE3F9}" type="slidenum">
              <a:rPr lang="en-US" smtClean="0"/>
              <a:t>‹#›</a:t>
            </a:fld>
            <a:endParaRPr lang="en-US"/>
          </a:p>
        </p:txBody>
      </p:sp>
      <p:sp>
        <p:nvSpPr>
          <p:cNvPr id="6" name="Chart Placeholder 5"/>
          <p:cNvSpPr>
            <a:spLocks noGrp="1"/>
          </p:cNvSpPr>
          <p:nvPr>
            <p:ph type="chart" sz="quarter" idx="11" hasCustomPrompt="1"/>
          </p:nvPr>
        </p:nvSpPr>
        <p:spPr>
          <a:xfrm>
            <a:off x="2133600" y="2147664"/>
            <a:ext cx="7924800" cy="3657600"/>
          </a:xfrm>
        </p:spPr>
        <p:txBody>
          <a:bodyPr/>
          <a:lstStyle>
            <a:lvl1pPr marL="0" indent="0">
              <a:buNone/>
              <a:defRPr/>
            </a:lvl1pPr>
          </a:lstStyle>
          <a:p>
            <a:r>
              <a:rPr lang="en-US" dirty="0"/>
              <a:t>Chart</a:t>
            </a:r>
          </a:p>
        </p:txBody>
      </p:sp>
      <p:sp>
        <p:nvSpPr>
          <p:cNvPr id="10" name="Text Placeholder 9"/>
          <p:cNvSpPr>
            <a:spLocks noGrp="1"/>
          </p:cNvSpPr>
          <p:nvPr>
            <p:ph type="body" sz="quarter" idx="12" hasCustomPrompt="1"/>
          </p:nvPr>
        </p:nvSpPr>
        <p:spPr>
          <a:xfrm>
            <a:off x="431800" y="1226570"/>
            <a:ext cx="7008349" cy="294218"/>
          </a:xfrm>
        </p:spPr>
        <p:txBody>
          <a:bodyPr/>
          <a:lstStyle>
            <a:lvl1pPr>
              <a:defRPr baseline="0"/>
            </a:lvl1pPr>
          </a:lstStyle>
          <a:p>
            <a:pPr lvl="0"/>
            <a:r>
              <a:rPr lang="en-US" dirty="0"/>
              <a:t>Click to edit the title and description of chart</a:t>
            </a:r>
          </a:p>
        </p:txBody>
      </p:sp>
      <p:sp>
        <p:nvSpPr>
          <p:cNvPr id="13" name="Text Placeholder 9"/>
          <p:cNvSpPr>
            <a:spLocks noGrp="1"/>
          </p:cNvSpPr>
          <p:nvPr>
            <p:ph type="body" sz="quarter" idx="13" hasCustomPrompt="1"/>
          </p:nvPr>
        </p:nvSpPr>
        <p:spPr>
          <a:xfrm>
            <a:off x="431800" y="1540008"/>
            <a:ext cx="7008349" cy="294218"/>
          </a:xfrm>
        </p:spPr>
        <p:txBody>
          <a:bodyPr>
            <a:noAutofit/>
          </a:bodyPr>
          <a:lstStyle>
            <a:lvl1pPr>
              <a:defRPr sz="1400" baseline="0"/>
            </a:lvl1pPr>
          </a:lstStyle>
          <a:p>
            <a:pPr lvl="0"/>
            <a:r>
              <a:rPr lang="en-US" dirty="0"/>
              <a:t>n=100,000; Further explanations</a:t>
            </a:r>
          </a:p>
        </p:txBody>
      </p:sp>
      <p:sp>
        <p:nvSpPr>
          <p:cNvPr id="11" name="Footer Placeholder 3"/>
          <p:cNvSpPr>
            <a:spLocks noGrp="1"/>
          </p:cNvSpPr>
          <p:nvPr>
            <p:ph type="ftr" sz="quarter" idx="3"/>
          </p:nvPr>
        </p:nvSpPr>
        <p:spPr>
          <a:xfrm>
            <a:off x="431800" y="6356351"/>
            <a:ext cx="8448509"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r>
              <a:rPr lang="en-US"/>
              <a:t>SOURCE: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4959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ente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79967"/>
            <a:ext cx="11328829" cy="817561"/>
          </a:xfrm>
        </p:spPr>
        <p:txBody>
          <a:bodyPr>
            <a:normAutofit/>
          </a:bodyPr>
          <a:lstStyle>
            <a:lvl1pPr>
              <a:defRPr sz="2800"/>
            </a:lvl1pPr>
          </a:lstStyle>
          <a:p>
            <a:r>
              <a:rPr lang="en-US" dirty="0"/>
              <a:t>Click to edit the main takeaway</a:t>
            </a:r>
          </a:p>
        </p:txBody>
      </p:sp>
      <p:sp>
        <p:nvSpPr>
          <p:cNvPr id="4" name="Slide Number Placeholder 3"/>
          <p:cNvSpPr>
            <a:spLocks noGrp="1"/>
          </p:cNvSpPr>
          <p:nvPr>
            <p:ph type="sldNum" sz="quarter" idx="10"/>
          </p:nvPr>
        </p:nvSpPr>
        <p:spPr/>
        <p:txBody>
          <a:bodyPr/>
          <a:lstStyle/>
          <a:p>
            <a:fld id="{C0D6EFB9-9230-4B7B-84CF-BF17657CE3F9}" type="slidenum">
              <a:rPr lang="en-US" smtClean="0"/>
              <a:t>‹#›</a:t>
            </a:fld>
            <a:endParaRPr lang="en-US"/>
          </a:p>
        </p:txBody>
      </p:sp>
      <p:sp>
        <p:nvSpPr>
          <p:cNvPr id="6" name="Chart Placeholder 5"/>
          <p:cNvSpPr>
            <a:spLocks noGrp="1"/>
          </p:cNvSpPr>
          <p:nvPr>
            <p:ph type="chart" sz="quarter" idx="11" hasCustomPrompt="1"/>
          </p:nvPr>
        </p:nvSpPr>
        <p:spPr>
          <a:xfrm>
            <a:off x="1369230" y="1340768"/>
            <a:ext cx="9453541" cy="4752528"/>
          </a:xfrm>
        </p:spPr>
        <p:txBody>
          <a:bodyPr/>
          <a:lstStyle>
            <a:lvl1pPr marL="0" indent="0">
              <a:buNone/>
              <a:defRPr/>
            </a:lvl1pPr>
          </a:lstStyle>
          <a:p>
            <a:r>
              <a:rPr lang="en-US" dirty="0"/>
              <a:t>Chart</a:t>
            </a:r>
          </a:p>
        </p:txBody>
      </p:sp>
      <p:sp>
        <p:nvSpPr>
          <p:cNvPr id="11" name="Footer Placeholder 3"/>
          <p:cNvSpPr>
            <a:spLocks noGrp="1"/>
          </p:cNvSpPr>
          <p:nvPr>
            <p:ph type="ftr" sz="quarter" idx="3"/>
          </p:nvPr>
        </p:nvSpPr>
        <p:spPr>
          <a:xfrm>
            <a:off x="431800" y="6356351"/>
            <a:ext cx="8448509"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Tree>
    <p:extLst>
      <p:ext uri="{BB962C8B-B14F-4D97-AF65-F5344CB8AC3E}">
        <p14:creationId xmlns:p14="http://schemas.microsoft.com/office/powerpoint/2010/main" val="3590043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keaway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79967"/>
            <a:ext cx="11328829" cy="817561"/>
          </a:xfrm>
        </p:spPr>
        <p:txBody>
          <a:bodyPr>
            <a:normAutofit/>
          </a:bodyPr>
          <a:lstStyle>
            <a:lvl1pPr>
              <a:defRPr sz="2800"/>
            </a:lvl1pPr>
          </a:lstStyle>
          <a:p>
            <a:r>
              <a:rPr lang="en-US" dirty="0"/>
              <a:t>Click to edit the main takeaway</a:t>
            </a:r>
          </a:p>
        </p:txBody>
      </p:sp>
      <p:sp>
        <p:nvSpPr>
          <p:cNvPr id="4" name="Slide Number Placeholder 3"/>
          <p:cNvSpPr>
            <a:spLocks noGrp="1"/>
          </p:cNvSpPr>
          <p:nvPr>
            <p:ph type="sldNum" sz="quarter" idx="10"/>
          </p:nvPr>
        </p:nvSpPr>
        <p:spPr/>
        <p:txBody>
          <a:bodyPr/>
          <a:lstStyle/>
          <a:p>
            <a:fld id="{C0D6EFB9-9230-4B7B-84CF-BF17657CE3F9}" type="slidenum">
              <a:rPr lang="en-US" smtClean="0"/>
              <a:t>‹#›</a:t>
            </a:fld>
            <a:endParaRPr lang="en-US"/>
          </a:p>
        </p:txBody>
      </p:sp>
      <p:sp>
        <p:nvSpPr>
          <p:cNvPr id="11" name="Footer Placeholder 3"/>
          <p:cNvSpPr>
            <a:spLocks noGrp="1"/>
          </p:cNvSpPr>
          <p:nvPr>
            <p:ph type="ftr" sz="quarter" idx="3"/>
          </p:nvPr>
        </p:nvSpPr>
        <p:spPr>
          <a:xfrm>
            <a:off x="431800" y="6356351"/>
            <a:ext cx="8448509"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Tree>
    <p:extLst>
      <p:ext uri="{BB962C8B-B14F-4D97-AF65-F5344CB8AC3E}">
        <p14:creationId xmlns:p14="http://schemas.microsoft.com/office/powerpoint/2010/main" val="2789136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C0D6EFB9-9230-4B7B-84CF-BF17657CE3F9}" type="slidenum">
              <a:rPr lang="en-US" smtClean="0"/>
              <a:t>‹#›</a:t>
            </a:fld>
            <a:endParaRPr lang="en-US"/>
          </a:p>
        </p:txBody>
      </p:sp>
      <p:sp>
        <p:nvSpPr>
          <p:cNvPr id="6" name="Content Placeholder 2"/>
          <p:cNvSpPr>
            <a:spLocks noGrp="1"/>
          </p:cNvSpPr>
          <p:nvPr>
            <p:ph idx="1"/>
          </p:nvPr>
        </p:nvSpPr>
        <p:spPr>
          <a:xfrm>
            <a:off x="431800" y="1649832"/>
            <a:ext cx="11328829" cy="4196935"/>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
        <p:nvSpPr>
          <p:cNvPr id="9" name="Text Placeholder 9"/>
          <p:cNvSpPr>
            <a:spLocks noGrp="1"/>
          </p:cNvSpPr>
          <p:nvPr>
            <p:ph type="body" sz="quarter" idx="12" hasCustomPrompt="1"/>
          </p:nvPr>
        </p:nvSpPr>
        <p:spPr>
          <a:xfrm>
            <a:off x="431800" y="1226570"/>
            <a:ext cx="11328829" cy="294218"/>
          </a:xfrm>
        </p:spPr>
        <p:txBody>
          <a:bodyPr/>
          <a:lstStyle>
            <a:lvl1pPr>
              <a:defRPr baseline="0"/>
            </a:lvl1pPr>
          </a:lstStyle>
          <a:p>
            <a:pPr lvl="0"/>
            <a:r>
              <a:rPr lang="en-US" dirty="0"/>
              <a:t>Click to edit the title and description of chart</a:t>
            </a:r>
          </a:p>
        </p:txBody>
      </p:sp>
      <p:sp>
        <p:nvSpPr>
          <p:cNvPr id="11" name="Footer Placeholder 3"/>
          <p:cNvSpPr>
            <a:spLocks noGrp="1"/>
          </p:cNvSpPr>
          <p:nvPr>
            <p:ph type="ftr" sz="quarter" idx="3"/>
          </p:nvPr>
        </p:nvSpPr>
        <p:spPr>
          <a:xfrm>
            <a:off x="431800" y="6356351"/>
            <a:ext cx="8448509"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Tree>
    <p:extLst>
      <p:ext uri="{BB962C8B-B14F-4D97-AF65-F5344CB8AC3E}">
        <p14:creationId xmlns:p14="http://schemas.microsoft.com/office/powerpoint/2010/main" val="424224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
        <p:nvSpPr>
          <p:cNvPr id="4" name="Slide Number Placeholder 3"/>
          <p:cNvSpPr>
            <a:spLocks noGrp="1"/>
          </p:cNvSpPr>
          <p:nvPr>
            <p:ph type="sldNum" sz="quarter" idx="10"/>
          </p:nvPr>
        </p:nvSpPr>
        <p:spPr/>
        <p:txBody>
          <a:bodyPr/>
          <a:lstStyle/>
          <a:p>
            <a:fld id="{C0D6EFB9-9230-4B7B-84CF-BF17657CE3F9}" type="slidenum">
              <a:rPr lang="en-US" smtClean="0"/>
              <a:t>‹#›</a:t>
            </a:fld>
            <a:endParaRPr lang="en-US"/>
          </a:p>
        </p:txBody>
      </p:sp>
      <p:sp>
        <p:nvSpPr>
          <p:cNvPr id="5" name="Footer Placeholder 3"/>
          <p:cNvSpPr>
            <a:spLocks noGrp="1"/>
          </p:cNvSpPr>
          <p:nvPr>
            <p:ph type="ftr" sz="quarter" idx="3"/>
          </p:nvPr>
        </p:nvSpPr>
        <p:spPr>
          <a:xfrm>
            <a:off x="431800" y="6356351"/>
            <a:ext cx="8448509"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Tree>
    <p:extLst>
      <p:ext uri="{BB962C8B-B14F-4D97-AF65-F5344CB8AC3E}">
        <p14:creationId xmlns:p14="http://schemas.microsoft.com/office/powerpoint/2010/main" val="197413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31800" y="1219204"/>
            <a:ext cx="5424173" cy="4627563"/>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
        <p:nvSpPr>
          <p:cNvPr id="4" name="Slide Number Placeholder 3"/>
          <p:cNvSpPr>
            <a:spLocks noGrp="1"/>
          </p:cNvSpPr>
          <p:nvPr>
            <p:ph type="sldNum" sz="quarter" idx="10"/>
          </p:nvPr>
        </p:nvSpPr>
        <p:spPr/>
        <p:txBody>
          <a:bodyPr/>
          <a:lstStyle/>
          <a:p>
            <a:fld id="{C0D6EFB9-9230-4B7B-84CF-BF17657CE3F9}" type="slidenum">
              <a:rPr lang="en-US" smtClean="0"/>
              <a:t>‹#›</a:t>
            </a:fld>
            <a:endParaRPr lang="en-US"/>
          </a:p>
        </p:txBody>
      </p:sp>
      <p:sp>
        <p:nvSpPr>
          <p:cNvPr id="5" name="Footer Placeholder 3"/>
          <p:cNvSpPr>
            <a:spLocks noGrp="1"/>
          </p:cNvSpPr>
          <p:nvPr>
            <p:ph type="ftr" sz="quarter" idx="3"/>
          </p:nvPr>
        </p:nvSpPr>
        <p:spPr>
          <a:xfrm>
            <a:off x="431800" y="6356351"/>
            <a:ext cx="8448509"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
        <p:nvSpPr>
          <p:cNvPr id="6" name="Content Placeholder 2">
            <a:extLst>
              <a:ext uri="{FF2B5EF4-FFF2-40B4-BE49-F238E27FC236}">
                <a16:creationId xmlns:a16="http://schemas.microsoft.com/office/drawing/2014/main" id="{06B85341-0E74-D94D-B33E-539CA459CC62}"/>
              </a:ext>
            </a:extLst>
          </p:cNvPr>
          <p:cNvSpPr>
            <a:spLocks noGrp="1"/>
          </p:cNvSpPr>
          <p:nvPr>
            <p:ph idx="11"/>
          </p:nvPr>
        </p:nvSpPr>
        <p:spPr>
          <a:xfrm>
            <a:off x="6336027" y="1219204"/>
            <a:ext cx="5424173" cy="4627563"/>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Tree>
    <p:extLst>
      <p:ext uri="{BB962C8B-B14F-4D97-AF65-F5344CB8AC3E}">
        <p14:creationId xmlns:p14="http://schemas.microsoft.com/office/powerpoint/2010/main" val="1270764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31800" y="1219204"/>
            <a:ext cx="3599971" cy="4627563"/>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
        <p:nvSpPr>
          <p:cNvPr id="4" name="Slide Number Placeholder 3"/>
          <p:cNvSpPr>
            <a:spLocks noGrp="1"/>
          </p:cNvSpPr>
          <p:nvPr>
            <p:ph type="sldNum" sz="quarter" idx="10"/>
          </p:nvPr>
        </p:nvSpPr>
        <p:spPr/>
        <p:txBody>
          <a:bodyPr/>
          <a:lstStyle/>
          <a:p>
            <a:fld id="{C0D6EFB9-9230-4B7B-84CF-BF17657CE3F9}" type="slidenum">
              <a:rPr lang="en-US" smtClean="0"/>
              <a:t>‹#›</a:t>
            </a:fld>
            <a:endParaRPr lang="en-US"/>
          </a:p>
        </p:txBody>
      </p:sp>
      <p:sp>
        <p:nvSpPr>
          <p:cNvPr id="5" name="Footer Placeholder 3"/>
          <p:cNvSpPr>
            <a:spLocks noGrp="1"/>
          </p:cNvSpPr>
          <p:nvPr>
            <p:ph type="ftr" sz="quarter" idx="3"/>
          </p:nvPr>
        </p:nvSpPr>
        <p:spPr>
          <a:xfrm>
            <a:off x="431800" y="6356351"/>
            <a:ext cx="8448509"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
        <p:nvSpPr>
          <p:cNvPr id="7" name="Content Placeholder 2">
            <a:extLst>
              <a:ext uri="{FF2B5EF4-FFF2-40B4-BE49-F238E27FC236}">
                <a16:creationId xmlns:a16="http://schemas.microsoft.com/office/drawing/2014/main" id="{2C685A54-B33E-9242-83DB-941F6A0A1117}"/>
              </a:ext>
            </a:extLst>
          </p:cNvPr>
          <p:cNvSpPr>
            <a:spLocks noGrp="1"/>
          </p:cNvSpPr>
          <p:nvPr>
            <p:ph idx="11"/>
          </p:nvPr>
        </p:nvSpPr>
        <p:spPr>
          <a:xfrm>
            <a:off x="4296015" y="1219204"/>
            <a:ext cx="3599971" cy="4627563"/>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
        <p:nvSpPr>
          <p:cNvPr id="8" name="Content Placeholder 2">
            <a:extLst>
              <a:ext uri="{FF2B5EF4-FFF2-40B4-BE49-F238E27FC236}">
                <a16:creationId xmlns:a16="http://schemas.microsoft.com/office/drawing/2014/main" id="{B38BE5EC-2A53-374F-B86F-D18AA5EEAB05}"/>
              </a:ext>
            </a:extLst>
          </p:cNvPr>
          <p:cNvSpPr>
            <a:spLocks noGrp="1"/>
          </p:cNvSpPr>
          <p:nvPr>
            <p:ph idx="12"/>
          </p:nvPr>
        </p:nvSpPr>
        <p:spPr>
          <a:xfrm>
            <a:off x="8160229" y="1219204"/>
            <a:ext cx="3599971" cy="4627563"/>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Tree>
    <p:extLst>
      <p:ext uri="{BB962C8B-B14F-4D97-AF65-F5344CB8AC3E}">
        <p14:creationId xmlns:p14="http://schemas.microsoft.com/office/powerpoint/2010/main" val="698087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1800" y="279967"/>
            <a:ext cx="11328829" cy="817561"/>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431800" y="1219204"/>
            <a:ext cx="11328829" cy="4627563"/>
          </a:xfrm>
          <a:prstGeom prst="rect">
            <a:avLst/>
          </a:prstGeom>
        </p:spPr>
        <p:txBody>
          <a:bodyPr vert="horz" lIns="0" tIns="0" rIns="0" bIns="0" rtlCol="0">
            <a:noAutofit/>
          </a:bodyPr>
          <a:lstStyle/>
          <a:p>
            <a:pPr lvl="0"/>
            <a:endParaRPr lang="en-US" dirty="0"/>
          </a:p>
        </p:txBody>
      </p:sp>
      <p:sp>
        <p:nvSpPr>
          <p:cNvPr id="5" name="Slide Number Placeholder 4"/>
          <p:cNvSpPr>
            <a:spLocks noGrp="1"/>
          </p:cNvSpPr>
          <p:nvPr>
            <p:ph type="sldNum" sz="quarter" idx="4"/>
          </p:nvPr>
        </p:nvSpPr>
        <p:spPr>
          <a:xfrm>
            <a:off x="9017000" y="6350005"/>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C0D6EFB9-9230-4B7B-84CF-BF17657CE3F9}" type="slidenum">
              <a:rPr lang="en-US" smtClean="0"/>
              <a:pPr/>
              <a:t>‹#›</a:t>
            </a:fld>
            <a:endParaRPr lang="en-US"/>
          </a:p>
        </p:txBody>
      </p:sp>
      <p:sp>
        <p:nvSpPr>
          <p:cNvPr id="4" name="Footer Placeholder 3"/>
          <p:cNvSpPr>
            <a:spLocks noGrp="1"/>
          </p:cNvSpPr>
          <p:nvPr>
            <p:ph type="ftr" sz="quarter" idx="3"/>
          </p:nvPr>
        </p:nvSpPr>
        <p:spPr>
          <a:xfrm>
            <a:off x="431800" y="6356351"/>
            <a:ext cx="8448509"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Tree>
    <p:extLst>
      <p:ext uri="{BB962C8B-B14F-4D97-AF65-F5344CB8AC3E}">
        <p14:creationId xmlns:p14="http://schemas.microsoft.com/office/powerpoint/2010/main" val="96565727"/>
      </p:ext>
    </p:extLst>
  </p:cSld>
  <p:clrMap bg1="lt1" tx1="dk1" bg2="lt2" tx2="dk2" accent1="accent1" accent2="accent2" accent3="accent3" accent4="accent4" accent5="accent5" accent6="accent6" hlink="hlink" folHlink="folHlink"/>
  <p:sldLayoutIdLst>
    <p:sldLayoutId id="2147484037" r:id="rId1"/>
    <p:sldLayoutId id="2147484051" r:id="rId2"/>
    <p:sldLayoutId id="2147484035" r:id="rId3"/>
    <p:sldLayoutId id="2147484055" r:id="rId4"/>
    <p:sldLayoutId id="2147484056" r:id="rId5"/>
    <p:sldLayoutId id="2147484038" r:id="rId6"/>
    <p:sldLayoutId id="2147483978" r:id="rId7"/>
    <p:sldLayoutId id="2147484052" r:id="rId8"/>
    <p:sldLayoutId id="2147484053" r:id="rId9"/>
    <p:sldLayoutId id="2147484054" r:id="rId10"/>
    <p:sldLayoutId id="2147484057" r:id="rId11"/>
  </p:sldLayoutIdLst>
  <p:hf hdr="0" dt="0"/>
  <p:txStyles>
    <p:titleStyle>
      <a:lvl1pPr algn="l" defTabSz="1219170" rtl="0" eaLnBrk="1" latinLnBrk="0" hangingPunct="1">
        <a:lnSpc>
          <a:spcPct val="86000"/>
        </a:lnSpc>
        <a:spcBef>
          <a:spcPct val="0"/>
        </a:spcBef>
        <a:buNone/>
        <a:defRPr sz="2800" kern="800" spc="-53">
          <a:solidFill>
            <a:schemeClr val="tx1"/>
          </a:solidFill>
          <a:latin typeface="Arial" panose="020B0604020202020204" pitchFamily="34" charset="0"/>
          <a:ea typeface="+mj-ea"/>
          <a:cs typeface="Arial" panose="020B0604020202020204" pitchFamily="34" charset="0"/>
        </a:defRPr>
      </a:lvl1pPr>
    </p:titleStyle>
    <p:bodyStyle>
      <a:lvl1pPr marL="0" indent="0" algn="l" defTabSz="1219170" rtl="0" eaLnBrk="1" latinLnBrk="0" hangingPunct="1">
        <a:spcBef>
          <a:spcPct val="20000"/>
        </a:spcBef>
        <a:buClr>
          <a:schemeClr val="tx1">
            <a:lumMod val="50000"/>
          </a:schemeClr>
        </a:buClr>
        <a:buFont typeface="Arial" panose="020B0604020202020204" pitchFamily="34" charset="0"/>
        <a:buNone/>
        <a:defRPr sz="2000" kern="800" spc="-13">
          <a:solidFill>
            <a:schemeClr val="tx1"/>
          </a:solidFill>
          <a:latin typeface="Arial" panose="020B0604020202020204" pitchFamily="34" charset="0"/>
          <a:ea typeface="+mn-ea"/>
          <a:cs typeface="Arial" panose="020B0604020202020204" pitchFamily="34" charset="0"/>
        </a:defRPr>
      </a:lvl1pPr>
      <a:lvl2pPr marL="459306" indent="-230712" algn="l" defTabSz="1219170" rtl="0" eaLnBrk="1" latinLnBrk="0" hangingPunct="1">
        <a:spcBef>
          <a:spcPct val="200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chart" Target="../charts/chart4.xml"/></Relationships>
</file>

<file path=ppt/slides/_rels/slide1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chart" Target="../charts/chart19.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chart" Target="../charts/chart21.xml"/></Relationships>
</file>

<file path=ppt/slides/_rels/slide31.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chart" Target="../charts/chart24.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chart" Target="../charts/chart27.xml"/><Relationship Id="rId5" Type="http://schemas.openxmlformats.org/officeDocument/2006/relationships/image" Target="../media/image12.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chart" Target="../charts/chart29.xml"/></Relationships>
</file>

<file path=ppt/slides/_rels/slide35.xml.rels><?xml version="1.0" encoding="UTF-8" standalone="yes"?>
<Relationships xmlns="http://schemas.openxmlformats.org/package/2006/relationships"><Relationship Id="rId2" Type="http://schemas.openxmlformats.org/officeDocument/2006/relationships/chart" Target="../charts/chart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chart" Target="../charts/chart33.xml"/></Relationships>
</file>

<file path=ppt/slides/_rels/slide42.xml.rels><?xml version="1.0" encoding="UTF-8" standalone="yes"?>
<Relationships xmlns="http://schemas.openxmlformats.org/package/2006/relationships"><Relationship Id="rId3" Type="http://schemas.openxmlformats.org/officeDocument/2006/relationships/chart" Target="../charts/chart34.xml"/><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chart" Target="../charts/chart36.xml"/><Relationship Id="rId4" Type="http://schemas.openxmlformats.org/officeDocument/2006/relationships/chart" Target="../charts/chart35.xml"/></Relationships>
</file>

<file path=ppt/slides/_rels/slide43.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chart" Target="../charts/chart38.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chart" Target="../charts/chart40.xml"/><Relationship Id="rId5" Type="http://schemas.openxmlformats.org/officeDocument/2006/relationships/chart" Target="../charts/chart39.xml"/><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chart" Target="../charts/chart41.xml"/><Relationship Id="rId7" Type="http://schemas.openxmlformats.org/officeDocument/2006/relationships/chart" Target="../charts/chart43.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chart" Target="../charts/chart42.xml"/></Relationships>
</file>

<file path=ppt/slides/_rels/slide4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44.xml"/><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chart" Target="../charts/chart47.xml"/><Relationship Id="rId5" Type="http://schemas.openxmlformats.org/officeDocument/2006/relationships/chart" Target="../charts/chart46.xml"/><Relationship Id="rId4" Type="http://schemas.openxmlformats.org/officeDocument/2006/relationships/chart" Target="../charts/chart45.xml"/></Relationships>
</file>

<file path=ppt/slides/_rels/slide47.xml.rels><?xml version="1.0" encoding="UTF-8" standalone="yes"?>
<Relationships xmlns="http://schemas.openxmlformats.org/package/2006/relationships"><Relationship Id="rId3" Type="http://schemas.openxmlformats.org/officeDocument/2006/relationships/chart" Target="../charts/chart49.xml"/><Relationship Id="rId2" Type="http://schemas.openxmlformats.org/officeDocument/2006/relationships/chart" Target="../charts/chart4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chart" Target="../charts/chart50.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chart" Target="../charts/chart53.xml"/><Relationship Id="rId2" Type="http://schemas.openxmlformats.org/officeDocument/2006/relationships/chart" Target="../charts/chart52.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54.xml"/><Relationship Id="rId1" Type="http://schemas.openxmlformats.org/officeDocument/2006/relationships/slideLayout" Target="../slideLayouts/slideLayout7.xml"/><Relationship Id="rId5" Type="http://schemas.openxmlformats.org/officeDocument/2006/relationships/chart" Target="../charts/chart55.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56.xml"/><Relationship Id="rId1" Type="http://schemas.openxmlformats.org/officeDocument/2006/relationships/slideLayout" Target="../slideLayouts/slideLayout7.xml"/><Relationship Id="rId5" Type="http://schemas.openxmlformats.org/officeDocument/2006/relationships/chart" Target="../charts/chart57.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chart" Target="../charts/chart59.xml"/><Relationship Id="rId5" Type="http://schemas.openxmlformats.org/officeDocument/2006/relationships/image" Target="../media/image12.png"/><Relationship Id="rId4" Type="http://schemas.openxmlformats.org/officeDocument/2006/relationships/image" Target="../media/image11.png"/></Relationships>
</file>

<file path=ppt/slides/_rels/slide54.xml.rels><?xml version="1.0" encoding="UTF-8" standalone="yes"?>
<Relationships xmlns="http://schemas.openxmlformats.org/package/2006/relationships"><Relationship Id="rId3" Type="http://schemas.openxmlformats.org/officeDocument/2006/relationships/chart" Target="../charts/chart60.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chart" Target="../charts/chart61.xml"/><Relationship Id="rId5" Type="http://schemas.openxmlformats.org/officeDocument/2006/relationships/image" Target="../media/image12.png"/><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hart" Target="../charts/chart63.xml"/><Relationship Id="rId2" Type="http://schemas.openxmlformats.org/officeDocument/2006/relationships/chart" Target="../charts/chart62.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64.xml"/><Relationship Id="rId1" Type="http://schemas.openxmlformats.org/officeDocument/2006/relationships/slideLayout" Target="../slideLayouts/slideLayout7.xml"/><Relationship Id="rId5" Type="http://schemas.openxmlformats.org/officeDocument/2006/relationships/chart" Target="../charts/chart65.xml"/><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chart" Target="../charts/chart66.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chart" Target="../charts/chart67.xml"/><Relationship Id="rId5" Type="http://schemas.openxmlformats.org/officeDocument/2006/relationships/image" Target="../media/image12.png"/><Relationship Id="rId4" Type="http://schemas.openxmlformats.org/officeDocument/2006/relationships/image" Target="../media/image1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transparent.utah.gov/emp.php" TargetMode="External"/><Relationship Id="rId2" Type="http://schemas.openxmlformats.org/officeDocument/2006/relationships/hyperlink" Target="https://www.deseret.com/indepth/2020/9/11/21430729/utah-utes-furlough-whittingham-krystkowiak-ncaa-football-coronavirus-college-sports-covid" TargetMode="External"/><Relationship Id="rId1" Type="http://schemas.openxmlformats.org/officeDocument/2006/relationships/slideLayout" Target="../slideLayouts/slideLayout7.xml"/><Relationship Id="rId4" Type="http://schemas.openxmlformats.org/officeDocument/2006/relationships/hyperlink" Target="https://utahutes.com/sports/2016/6/10/school-bio-budget-fiscal-year-2016-html.aspx"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hyperlink" Target="https://gist.github.com/lazarogamio/d64e0d04b1ce1f2a3bd08db7526fa632/archive/3de009f5e5bdc9a86489f7ec9e181ca574a3021d.zip"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2B0F-17EA-AC49-AA37-0A93838DD320}"/>
              </a:ext>
            </a:extLst>
          </p:cNvPr>
          <p:cNvSpPr>
            <a:spLocks noGrp="1"/>
          </p:cNvSpPr>
          <p:nvPr>
            <p:ph type="ctrTitle"/>
          </p:nvPr>
        </p:nvSpPr>
        <p:spPr/>
        <p:txBody>
          <a:bodyPr/>
          <a:lstStyle/>
          <a:p>
            <a:r>
              <a:rPr lang="en-US" dirty="0"/>
              <a:t>Stat 495r – Presenting Data</a:t>
            </a:r>
          </a:p>
        </p:txBody>
      </p:sp>
      <p:sp>
        <p:nvSpPr>
          <p:cNvPr id="3" name="Subtitle 2">
            <a:extLst>
              <a:ext uri="{FF2B5EF4-FFF2-40B4-BE49-F238E27FC236}">
                <a16:creationId xmlns:a16="http://schemas.microsoft.com/office/drawing/2014/main" id="{A701DD11-4219-4A4C-8944-5EF01F761341}"/>
              </a:ext>
            </a:extLst>
          </p:cNvPr>
          <p:cNvSpPr>
            <a:spLocks noGrp="1"/>
          </p:cNvSpPr>
          <p:nvPr>
            <p:ph type="subTitle" idx="1"/>
          </p:nvPr>
        </p:nvSpPr>
        <p:spPr/>
        <p:txBody>
          <a:bodyPr/>
          <a:lstStyle/>
          <a:p>
            <a:r>
              <a:rPr lang="en-US" dirty="0"/>
              <a:t>Week 3</a:t>
            </a:r>
          </a:p>
          <a:p>
            <a:r>
              <a:rPr lang="en-US" dirty="0"/>
              <a:t>Gestalt Principals</a:t>
            </a:r>
          </a:p>
        </p:txBody>
      </p:sp>
    </p:spTree>
    <p:extLst>
      <p:ext uri="{BB962C8B-B14F-4D97-AF65-F5344CB8AC3E}">
        <p14:creationId xmlns:p14="http://schemas.microsoft.com/office/powerpoint/2010/main" val="3238901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D97B-04F8-5E48-9317-586CFDC2FA71}"/>
              </a:ext>
            </a:extLst>
          </p:cNvPr>
          <p:cNvSpPr>
            <a:spLocks noGrp="1"/>
          </p:cNvSpPr>
          <p:nvPr>
            <p:ph type="title"/>
          </p:nvPr>
        </p:nvSpPr>
        <p:spPr/>
        <p:txBody>
          <a:bodyPr/>
          <a:lstStyle/>
          <a:p>
            <a:r>
              <a:rPr lang="en-US" dirty="0"/>
              <a:t>Homework 3 – Practice Making Visuals</a:t>
            </a:r>
          </a:p>
        </p:txBody>
      </p:sp>
      <p:sp>
        <p:nvSpPr>
          <p:cNvPr id="3" name="Slide Number Placeholder 2">
            <a:extLst>
              <a:ext uri="{FF2B5EF4-FFF2-40B4-BE49-F238E27FC236}">
                <a16:creationId xmlns:a16="http://schemas.microsoft.com/office/drawing/2014/main" id="{258621FB-32BA-5B43-B92F-DBB7DB78C62B}"/>
              </a:ext>
            </a:extLst>
          </p:cNvPr>
          <p:cNvSpPr>
            <a:spLocks noGrp="1"/>
          </p:cNvSpPr>
          <p:nvPr>
            <p:ph type="sldNum" sz="quarter" idx="10"/>
          </p:nvPr>
        </p:nvSpPr>
        <p:spPr/>
        <p:txBody>
          <a:bodyPr/>
          <a:lstStyle/>
          <a:p>
            <a:fld id="{C0D6EFB9-9230-4B7B-84CF-BF17657CE3F9}" type="slidenum">
              <a:rPr lang="en-US" smtClean="0"/>
              <a:t>10</a:t>
            </a:fld>
            <a:endParaRPr lang="en-US"/>
          </a:p>
        </p:txBody>
      </p:sp>
      <p:sp>
        <p:nvSpPr>
          <p:cNvPr id="6" name="TextBox 5">
            <a:extLst>
              <a:ext uri="{FF2B5EF4-FFF2-40B4-BE49-F238E27FC236}">
                <a16:creationId xmlns:a16="http://schemas.microsoft.com/office/drawing/2014/main" id="{1EF4D963-D372-D64C-99F2-4C243F5C535D}"/>
              </a:ext>
            </a:extLst>
          </p:cNvPr>
          <p:cNvSpPr txBox="1"/>
          <p:nvPr/>
        </p:nvSpPr>
        <p:spPr>
          <a:xfrm>
            <a:off x="2012515" y="5968437"/>
            <a:ext cx="7202466" cy="830997"/>
          </a:xfrm>
          <a:prstGeom prst="rect">
            <a:avLst/>
          </a:prstGeom>
          <a:noFill/>
        </p:spPr>
        <p:txBody>
          <a:bodyPr wrap="square" rtlCol="0">
            <a:spAutoFit/>
          </a:bodyPr>
          <a:lstStyle/>
          <a:p>
            <a:r>
              <a:rPr lang="en-US" dirty="0"/>
              <a:t>1. Make at least 3 slides with visuals from this data that convey the story and information</a:t>
            </a:r>
          </a:p>
        </p:txBody>
      </p:sp>
      <p:graphicFrame>
        <p:nvGraphicFramePr>
          <p:cNvPr id="7" name="Table 7">
            <a:extLst>
              <a:ext uri="{FF2B5EF4-FFF2-40B4-BE49-F238E27FC236}">
                <a16:creationId xmlns:a16="http://schemas.microsoft.com/office/drawing/2014/main" id="{82E13647-1B08-B745-BF34-F21E59FBA1E6}"/>
              </a:ext>
            </a:extLst>
          </p:cNvPr>
          <p:cNvGraphicFramePr>
            <a:graphicFrameLocks noGrp="1"/>
          </p:cNvGraphicFramePr>
          <p:nvPr>
            <p:extLst>
              <p:ext uri="{D42A27DB-BD31-4B8C-83A1-F6EECF244321}">
                <p14:modId xmlns:p14="http://schemas.microsoft.com/office/powerpoint/2010/main" val="3366805976"/>
              </p:ext>
            </p:extLst>
          </p:nvPr>
        </p:nvGraphicFramePr>
        <p:xfrm>
          <a:off x="3048000" y="2212340"/>
          <a:ext cx="6096000" cy="24333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673290382"/>
                    </a:ext>
                  </a:extLst>
                </a:gridCol>
                <a:gridCol w="1219200">
                  <a:extLst>
                    <a:ext uri="{9D8B030D-6E8A-4147-A177-3AD203B41FA5}">
                      <a16:colId xmlns:a16="http://schemas.microsoft.com/office/drawing/2014/main" val="2007361276"/>
                    </a:ext>
                  </a:extLst>
                </a:gridCol>
                <a:gridCol w="1219200">
                  <a:extLst>
                    <a:ext uri="{9D8B030D-6E8A-4147-A177-3AD203B41FA5}">
                      <a16:colId xmlns:a16="http://schemas.microsoft.com/office/drawing/2014/main" val="3018121002"/>
                    </a:ext>
                  </a:extLst>
                </a:gridCol>
                <a:gridCol w="1219200">
                  <a:extLst>
                    <a:ext uri="{9D8B030D-6E8A-4147-A177-3AD203B41FA5}">
                      <a16:colId xmlns:a16="http://schemas.microsoft.com/office/drawing/2014/main" val="517239197"/>
                    </a:ext>
                  </a:extLst>
                </a:gridCol>
                <a:gridCol w="1219200">
                  <a:extLst>
                    <a:ext uri="{9D8B030D-6E8A-4147-A177-3AD203B41FA5}">
                      <a16:colId xmlns:a16="http://schemas.microsoft.com/office/drawing/2014/main" val="4203640234"/>
                    </a:ext>
                  </a:extLst>
                </a:gridCol>
              </a:tblGrid>
              <a:tr h="370840">
                <a:tc>
                  <a:txBody>
                    <a:bodyPr/>
                    <a:lstStyle/>
                    <a:p>
                      <a:r>
                        <a:rPr lang="en-US" sz="1600" dirty="0"/>
                        <a:t>Tier</a:t>
                      </a:r>
                    </a:p>
                  </a:txBody>
                  <a:tcPr/>
                </a:tc>
                <a:tc>
                  <a:txBody>
                    <a:bodyPr/>
                    <a:lstStyle/>
                    <a:p>
                      <a:r>
                        <a:rPr lang="en-US" sz="1600" dirty="0"/>
                        <a:t># of Accounts</a:t>
                      </a:r>
                    </a:p>
                  </a:txBody>
                  <a:tcPr/>
                </a:tc>
                <a:tc>
                  <a:txBody>
                    <a:bodyPr/>
                    <a:lstStyle/>
                    <a:p>
                      <a:r>
                        <a:rPr lang="en-US" sz="1600" dirty="0"/>
                        <a:t>% Accounts</a:t>
                      </a:r>
                    </a:p>
                  </a:txBody>
                  <a:tcPr/>
                </a:tc>
                <a:tc>
                  <a:txBody>
                    <a:bodyPr/>
                    <a:lstStyle/>
                    <a:p>
                      <a:r>
                        <a:rPr lang="en-US" sz="1600" dirty="0"/>
                        <a:t>Revenue ($M)</a:t>
                      </a:r>
                    </a:p>
                  </a:txBody>
                  <a:tcPr/>
                </a:tc>
                <a:tc>
                  <a:txBody>
                    <a:bodyPr/>
                    <a:lstStyle/>
                    <a:p>
                      <a:r>
                        <a:rPr lang="en-US" sz="1600" dirty="0"/>
                        <a:t>% Revenue</a:t>
                      </a:r>
                    </a:p>
                  </a:txBody>
                  <a:tcPr/>
                </a:tc>
                <a:extLst>
                  <a:ext uri="{0D108BD9-81ED-4DB2-BD59-A6C34878D82A}">
                    <a16:rowId xmlns:a16="http://schemas.microsoft.com/office/drawing/2014/main" val="929488242"/>
                  </a:ext>
                </a:extLst>
              </a:tr>
              <a:tr h="370840">
                <a:tc>
                  <a:txBody>
                    <a:bodyPr/>
                    <a:lstStyle/>
                    <a:p>
                      <a:r>
                        <a:rPr lang="en-US" sz="1600" dirty="0"/>
                        <a:t>A</a:t>
                      </a:r>
                    </a:p>
                  </a:txBody>
                  <a:tcPr/>
                </a:tc>
                <a:tc>
                  <a:txBody>
                    <a:bodyPr/>
                    <a:lstStyle/>
                    <a:p>
                      <a:r>
                        <a:rPr lang="en-US" sz="1600" dirty="0"/>
                        <a:t>77</a:t>
                      </a:r>
                    </a:p>
                  </a:txBody>
                  <a:tcPr/>
                </a:tc>
                <a:tc>
                  <a:txBody>
                    <a:bodyPr/>
                    <a:lstStyle/>
                    <a:p>
                      <a:r>
                        <a:rPr lang="en-US" sz="1600" dirty="0"/>
                        <a:t>7.08%</a:t>
                      </a:r>
                    </a:p>
                  </a:txBody>
                  <a:tcPr/>
                </a:tc>
                <a:tc>
                  <a:txBody>
                    <a:bodyPr/>
                    <a:lstStyle/>
                    <a:p>
                      <a:r>
                        <a:rPr lang="en-US" sz="1600" dirty="0"/>
                        <a:t>$4.68</a:t>
                      </a:r>
                    </a:p>
                  </a:txBody>
                  <a:tcPr/>
                </a:tc>
                <a:tc>
                  <a:txBody>
                    <a:bodyPr/>
                    <a:lstStyle/>
                    <a:p>
                      <a:r>
                        <a:rPr lang="en-US" sz="1600" dirty="0"/>
                        <a:t>25%</a:t>
                      </a:r>
                    </a:p>
                  </a:txBody>
                  <a:tcPr/>
                </a:tc>
                <a:extLst>
                  <a:ext uri="{0D108BD9-81ED-4DB2-BD59-A6C34878D82A}">
                    <a16:rowId xmlns:a16="http://schemas.microsoft.com/office/drawing/2014/main" val="697012785"/>
                  </a:ext>
                </a:extLst>
              </a:tr>
              <a:tr h="370840">
                <a:tc>
                  <a:txBody>
                    <a:bodyPr/>
                    <a:lstStyle/>
                    <a:p>
                      <a:r>
                        <a:rPr lang="en-US" sz="1600" dirty="0"/>
                        <a:t>A+</a:t>
                      </a:r>
                    </a:p>
                  </a:txBody>
                  <a:tcPr/>
                </a:tc>
                <a:tc>
                  <a:txBody>
                    <a:bodyPr/>
                    <a:lstStyle/>
                    <a:p>
                      <a:r>
                        <a:rPr lang="en-US" sz="1600" dirty="0"/>
                        <a:t>19</a:t>
                      </a:r>
                    </a:p>
                  </a:txBody>
                  <a:tcPr/>
                </a:tc>
                <a:tc>
                  <a:txBody>
                    <a:bodyPr/>
                    <a:lstStyle/>
                    <a:p>
                      <a:r>
                        <a:rPr lang="en-US" sz="1600" dirty="0"/>
                        <a:t>1.75%</a:t>
                      </a:r>
                    </a:p>
                  </a:txBody>
                  <a:tcPr/>
                </a:tc>
                <a:tc>
                  <a:txBody>
                    <a:bodyPr/>
                    <a:lstStyle/>
                    <a:p>
                      <a:r>
                        <a:rPr lang="en-US" sz="1600" dirty="0"/>
                        <a:t>$3.93</a:t>
                      </a:r>
                    </a:p>
                  </a:txBody>
                  <a:tcPr/>
                </a:tc>
                <a:tc>
                  <a:txBody>
                    <a:bodyPr/>
                    <a:lstStyle/>
                    <a:p>
                      <a:r>
                        <a:rPr lang="en-US" sz="1600" dirty="0"/>
                        <a:t>21%</a:t>
                      </a:r>
                    </a:p>
                  </a:txBody>
                  <a:tcPr/>
                </a:tc>
                <a:extLst>
                  <a:ext uri="{0D108BD9-81ED-4DB2-BD59-A6C34878D82A}">
                    <a16:rowId xmlns:a16="http://schemas.microsoft.com/office/drawing/2014/main" val="1917627864"/>
                  </a:ext>
                </a:extLst>
              </a:tr>
              <a:tr h="370840">
                <a:tc>
                  <a:txBody>
                    <a:bodyPr/>
                    <a:lstStyle/>
                    <a:p>
                      <a:r>
                        <a:rPr lang="en-US" sz="1600" dirty="0"/>
                        <a:t>B</a:t>
                      </a:r>
                    </a:p>
                  </a:txBody>
                  <a:tcPr/>
                </a:tc>
                <a:tc>
                  <a:txBody>
                    <a:bodyPr/>
                    <a:lstStyle/>
                    <a:p>
                      <a:r>
                        <a:rPr lang="en-US" sz="1600" dirty="0"/>
                        <a:t>338</a:t>
                      </a:r>
                    </a:p>
                  </a:txBody>
                  <a:tcPr/>
                </a:tc>
                <a:tc>
                  <a:txBody>
                    <a:bodyPr/>
                    <a:lstStyle/>
                    <a:p>
                      <a:r>
                        <a:rPr lang="en-US" sz="1600" dirty="0"/>
                        <a:t>31.07%</a:t>
                      </a:r>
                    </a:p>
                  </a:txBody>
                  <a:tcPr/>
                </a:tc>
                <a:tc>
                  <a:txBody>
                    <a:bodyPr/>
                    <a:lstStyle/>
                    <a:p>
                      <a:r>
                        <a:rPr lang="en-US" sz="1600" dirty="0"/>
                        <a:t>$5.98</a:t>
                      </a:r>
                    </a:p>
                  </a:txBody>
                  <a:tcPr/>
                </a:tc>
                <a:tc>
                  <a:txBody>
                    <a:bodyPr/>
                    <a:lstStyle/>
                    <a:p>
                      <a:r>
                        <a:rPr lang="en-US" sz="1600" dirty="0"/>
                        <a:t>32%</a:t>
                      </a:r>
                    </a:p>
                  </a:txBody>
                  <a:tcPr/>
                </a:tc>
                <a:extLst>
                  <a:ext uri="{0D108BD9-81ED-4DB2-BD59-A6C34878D82A}">
                    <a16:rowId xmlns:a16="http://schemas.microsoft.com/office/drawing/2014/main" val="4062293944"/>
                  </a:ext>
                </a:extLst>
              </a:tr>
              <a:tr h="370840">
                <a:tc>
                  <a:txBody>
                    <a:bodyPr/>
                    <a:lstStyle/>
                    <a:p>
                      <a:r>
                        <a:rPr lang="en-US" sz="1600" dirty="0"/>
                        <a:t>C</a:t>
                      </a:r>
                    </a:p>
                  </a:txBody>
                  <a:tcPr/>
                </a:tc>
                <a:tc>
                  <a:txBody>
                    <a:bodyPr/>
                    <a:lstStyle/>
                    <a:p>
                      <a:r>
                        <a:rPr lang="en-US" sz="1600" dirty="0"/>
                        <a:t>425</a:t>
                      </a:r>
                    </a:p>
                  </a:txBody>
                  <a:tcPr/>
                </a:tc>
                <a:tc>
                  <a:txBody>
                    <a:bodyPr/>
                    <a:lstStyle/>
                    <a:p>
                      <a:r>
                        <a:rPr lang="en-US" sz="1600" dirty="0"/>
                        <a:t>39.06%</a:t>
                      </a:r>
                    </a:p>
                  </a:txBody>
                  <a:tcPr/>
                </a:tc>
                <a:tc>
                  <a:txBody>
                    <a:bodyPr/>
                    <a:lstStyle/>
                    <a:p>
                      <a:r>
                        <a:rPr lang="en-US" sz="1600" dirty="0"/>
                        <a:t>$2.81</a:t>
                      </a:r>
                    </a:p>
                  </a:txBody>
                  <a:tcPr/>
                </a:tc>
                <a:tc>
                  <a:txBody>
                    <a:bodyPr/>
                    <a:lstStyle/>
                    <a:p>
                      <a:r>
                        <a:rPr lang="en-US" sz="1600" dirty="0"/>
                        <a:t>15%</a:t>
                      </a:r>
                    </a:p>
                  </a:txBody>
                  <a:tcPr/>
                </a:tc>
                <a:extLst>
                  <a:ext uri="{0D108BD9-81ED-4DB2-BD59-A6C34878D82A}">
                    <a16:rowId xmlns:a16="http://schemas.microsoft.com/office/drawing/2014/main" val="607727902"/>
                  </a:ext>
                </a:extLst>
              </a:tr>
              <a:tr h="370840">
                <a:tc>
                  <a:txBody>
                    <a:bodyPr/>
                    <a:lstStyle/>
                    <a:p>
                      <a:r>
                        <a:rPr lang="en-US" sz="1600" dirty="0"/>
                        <a:t>D</a:t>
                      </a:r>
                    </a:p>
                  </a:txBody>
                  <a:tcPr/>
                </a:tc>
                <a:tc>
                  <a:txBody>
                    <a:bodyPr/>
                    <a:lstStyle/>
                    <a:p>
                      <a:r>
                        <a:rPr lang="en-US" sz="1600" dirty="0"/>
                        <a:t>24</a:t>
                      </a:r>
                    </a:p>
                  </a:txBody>
                  <a:tcPr/>
                </a:tc>
                <a:tc>
                  <a:txBody>
                    <a:bodyPr/>
                    <a:lstStyle/>
                    <a:p>
                      <a:r>
                        <a:rPr lang="en-US" sz="1600" dirty="0"/>
                        <a:t>2.21%</a:t>
                      </a:r>
                    </a:p>
                  </a:txBody>
                  <a:tcPr/>
                </a:tc>
                <a:tc>
                  <a:txBody>
                    <a:bodyPr/>
                    <a:lstStyle/>
                    <a:p>
                      <a:r>
                        <a:rPr lang="en-US" sz="1600" dirty="0"/>
                        <a:t>$0.37</a:t>
                      </a:r>
                    </a:p>
                  </a:txBody>
                  <a:tcPr/>
                </a:tc>
                <a:tc>
                  <a:txBody>
                    <a:bodyPr/>
                    <a:lstStyle/>
                    <a:p>
                      <a:r>
                        <a:rPr lang="en-US" sz="1600" dirty="0"/>
                        <a:t>2%</a:t>
                      </a:r>
                    </a:p>
                  </a:txBody>
                  <a:tcPr/>
                </a:tc>
                <a:extLst>
                  <a:ext uri="{0D108BD9-81ED-4DB2-BD59-A6C34878D82A}">
                    <a16:rowId xmlns:a16="http://schemas.microsoft.com/office/drawing/2014/main" val="1798205167"/>
                  </a:ext>
                </a:extLst>
              </a:tr>
            </a:tbl>
          </a:graphicData>
        </a:graphic>
      </p:graphicFrame>
    </p:spTree>
    <p:extLst>
      <p:ext uri="{BB962C8B-B14F-4D97-AF65-F5344CB8AC3E}">
        <p14:creationId xmlns:p14="http://schemas.microsoft.com/office/powerpoint/2010/main" val="1728420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AA832C98-6BD2-6043-A956-D208E9661640}"/>
              </a:ext>
            </a:extLst>
          </p:cNvPr>
          <p:cNvGraphicFramePr>
            <a:graphicFrameLocks noGrp="1"/>
          </p:cNvGraphicFramePr>
          <p:nvPr>
            <p:ph idx="1"/>
            <p:extLst>
              <p:ext uri="{D42A27DB-BD31-4B8C-83A1-F6EECF244321}">
                <p14:modId xmlns:p14="http://schemas.microsoft.com/office/powerpoint/2010/main" val="743346250"/>
              </p:ext>
            </p:extLst>
          </p:nvPr>
        </p:nvGraphicFramePr>
        <p:xfrm>
          <a:off x="2207794" y="1417320"/>
          <a:ext cx="8079205" cy="4023360"/>
        </p:xfrm>
        <a:graphic>
          <a:graphicData uri="http://schemas.openxmlformats.org/drawingml/2006/table">
            <a:tbl>
              <a:tblPr firstRow="1" bandRow="1">
                <a:tableStyleId>{073A0DAA-6AF3-43AB-8588-CEC1D06C72B9}</a:tableStyleId>
              </a:tblPr>
              <a:tblGrid>
                <a:gridCol w="1615841">
                  <a:extLst>
                    <a:ext uri="{9D8B030D-6E8A-4147-A177-3AD203B41FA5}">
                      <a16:colId xmlns:a16="http://schemas.microsoft.com/office/drawing/2014/main" val="2325888661"/>
                    </a:ext>
                  </a:extLst>
                </a:gridCol>
                <a:gridCol w="1615841">
                  <a:extLst>
                    <a:ext uri="{9D8B030D-6E8A-4147-A177-3AD203B41FA5}">
                      <a16:colId xmlns:a16="http://schemas.microsoft.com/office/drawing/2014/main" val="1917856352"/>
                    </a:ext>
                  </a:extLst>
                </a:gridCol>
                <a:gridCol w="1615841">
                  <a:extLst>
                    <a:ext uri="{9D8B030D-6E8A-4147-A177-3AD203B41FA5}">
                      <a16:colId xmlns:a16="http://schemas.microsoft.com/office/drawing/2014/main" val="3419024171"/>
                    </a:ext>
                  </a:extLst>
                </a:gridCol>
                <a:gridCol w="1615841">
                  <a:extLst>
                    <a:ext uri="{9D8B030D-6E8A-4147-A177-3AD203B41FA5}">
                      <a16:colId xmlns:a16="http://schemas.microsoft.com/office/drawing/2014/main" val="2648602450"/>
                    </a:ext>
                  </a:extLst>
                </a:gridCol>
                <a:gridCol w="1615841">
                  <a:extLst>
                    <a:ext uri="{9D8B030D-6E8A-4147-A177-3AD203B41FA5}">
                      <a16:colId xmlns:a16="http://schemas.microsoft.com/office/drawing/2014/main" val="793048987"/>
                    </a:ext>
                  </a:extLst>
                </a:gridCol>
              </a:tblGrid>
              <a:tr h="267870">
                <a:tc>
                  <a:txBody>
                    <a:bodyPr/>
                    <a:lstStyle/>
                    <a:p>
                      <a:pPr algn="ctr"/>
                      <a:r>
                        <a:rPr lang="en-US" dirty="0">
                          <a:solidFill>
                            <a:sysClr val="windowText" lastClr="000000"/>
                          </a:solidFill>
                        </a:rPr>
                        <a:t>Tier</a:t>
                      </a:r>
                    </a:p>
                  </a:txBody>
                  <a:tcP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r>
                        <a:rPr lang="en-US" dirty="0">
                          <a:solidFill>
                            <a:sysClr val="windowText" lastClr="000000"/>
                          </a:solidFill>
                        </a:rPr>
                        <a:t># of Accounts</a:t>
                      </a:r>
                    </a:p>
                  </a:txBody>
                  <a:tcP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r>
                        <a:rPr lang="en-US" dirty="0">
                          <a:solidFill>
                            <a:sysClr val="windowText" lastClr="000000"/>
                          </a:solidFill>
                        </a:rPr>
                        <a:t>% Accounts</a:t>
                      </a:r>
                    </a:p>
                  </a:txBody>
                  <a:tcP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r>
                        <a:rPr lang="en-US" dirty="0">
                          <a:solidFill>
                            <a:sysClr val="windowText" lastClr="000000"/>
                          </a:solidFill>
                        </a:rPr>
                        <a:t>Revenue ($M)</a:t>
                      </a:r>
                    </a:p>
                  </a:txBody>
                  <a:tcP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r>
                        <a:rPr lang="en-US" dirty="0">
                          <a:solidFill>
                            <a:sysClr val="windowText" lastClr="000000"/>
                          </a:solidFill>
                        </a:rPr>
                        <a:t>% Revenue</a:t>
                      </a:r>
                    </a:p>
                  </a:txBody>
                  <a:tcP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698096267"/>
                  </a:ext>
                </a:extLst>
              </a:tr>
              <a:tr h="370840">
                <a:tc>
                  <a:txBody>
                    <a:bodyPr/>
                    <a:lstStyle/>
                    <a:p>
                      <a:pPr lvl="1" algn="ctr"/>
                      <a:r>
                        <a:rPr lang="en-US" dirty="0"/>
                        <a:t>A+</a:t>
                      </a:r>
                    </a:p>
                  </a:txBody>
                  <a:tcPr>
                    <a:lnT w="38100" cap="flat" cmpd="sng" algn="ctr">
                      <a:solidFill>
                        <a:schemeClr val="tx1"/>
                      </a:solidFill>
                      <a:prstDash val="solid"/>
                      <a:round/>
                      <a:headEnd type="none" w="med" len="med"/>
                      <a:tailEnd type="none" w="med" len="med"/>
                    </a:lnT>
                  </a:tcPr>
                </a:tc>
                <a:tc>
                  <a:txBody>
                    <a:bodyPr/>
                    <a:lstStyle/>
                    <a:p>
                      <a:pPr algn="ctr"/>
                      <a:r>
                        <a:rPr lang="en-US" dirty="0"/>
                        <a:t>19</a:t>
                      </a:r>
                    </a:p>
                  </a:txBody>
                  <a:tcPr>
                    <a:lnT w="38100" cap="flat" cmpd="sng" algn="ctr">
                      <a:solidFill>
                        <a:schemeClr val="tx1"/>
                      </a:solidFill>
                      <a:prstDash val="solid"/>
                      <a:round/>
                      <a:headEnd type="none" w="med" len="med"/>
                      <a:tailEnd type="none" w="med" len="med"/>
                    </a:lnT>
                  </a:tcPr>
                </a:tc>
                <a:tc>
                  <a:txBody>
                    <a:bodyPr/>
                    <a:lstStyle/>
                    <a:p>
                      <a:pPr algn="ctr"/>
                      <a:r>
                        <a:rPr lang="en-US" dirty="0"/>
                        <a:t>2%</a:t>
                      </a:r>
                    </a:p>
                  </a:txBody>
                  <a:tcPr>
                    <a:lnT w="38100" cap="flat" cmpd="sng" algn="ctr">
                      <a:solidFill>
                        <a:schemeClr val="tx1"/>
                      </a:solidFill>
                      <a:prstDash val="solid"/>
                      <a:round/>
                      <a:headEnd type="none" w="med" len="med"/>
                      <a:tailEnd type="none" w="med" len="med"/>
                    </a:lnT>
                  </a:tcPr>
                </a:tc>
                <a:tc>
                  <a:txBody>
                    <a:bodyPr/>
                    <a:lstStyle/>
                    <a:p>
                      <a:pPr algn="ctr"/>
                      <a:r>
                        <a:rPr lang="en-US" dirty="0"/>
                        <a:t>$3.9</a:t>
                      </a:r>
                    </a:p>
                  </a:txBody>
                  <a:tcPr>
                    <a:lnT w="38100" cap="flat" cmpd="sng" algn="ctr">
                      <a:solidFill>
                        <a:schemeClr val="tx1"/>
                      </a:solidFill>
                      <a:prstDash val="solid"/>
                      <a:round/>
                      <a:headEnd type="none" w="med" len="med"/>
                      <a:tailEnd type="none" w="med" len="med"/>
                    </a:lnT>
                  </a:tcPr>
                </a:tc>
                <a:tc>
                  <a:txBody>
                    <a:bodyPr/>
                    <a:lstStyle/>
                    <a:p>
                      <a:pPr algn="ctr"/>
                      <a:r>
                        <a:rPr lang="en-US" dirty="0"/>
                        <a:t>21%</a:t>
                      </a:r>
                    </a:p>
                  </a:txBody>
                  <a:tcP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10301696"/>
                  </a:ext>
                </a:extLst>
              </a:tr>
              <a:tr h="370840">
                <a:tc>
                  <a:txBody>
                    <a:bodyPr/>
                    <a:lstStyle/>
                    <a:p>
                      <a:pPr lvl="1" algn="ctr"/>
                      <a:r>
                        <a:rPr lang="en-US" dirty="0"/>
                        <a:t>A</a:t>
                      </a:r>
                    </a:p>
                  </a:txBody>
                  <a:tcPr/>
                </a:tc>
                <a:tc>
                  <a:txBody>
                    <a:bodyPr/>
                    <a:lstStyle/>
                    <a:p>
                      <a:pPr algn="ctr"/>
                      <a:r>
                        <a:rPr lang="en-US" dirty="0"/>
                        <a:t>77</a:t>
                      </a:r>
                    </a:p>
                  </a:txBody>
                  <a:tcPr/>
                </a:tc>
                <a:tc>
                  <a:txBody>
                    <a:bodyPr/>
                    <a:lstStyle/>
                    <a:p>
                      <a:pPr algn="ctr"/>
                      <a:r>
                        <a:rPr lang="en-US" dirty="0"/>
                        <a:t>7%</a:t>
                      </a:r>
                    </a:p>
                  </a:txBody>
                  <a:tcPr/>
                </a:tc>
                <a:tc>
                  <a:txBody>
                    <a:bodyPr/>
                    <a:lstStyle/>
                    <a:p>
                      <a:pPr algn="ctr"/>
                      <a:r>
                        <a:rPr lang="en-US" dirty="0"/>
                        <a:t>$4.7</a:t>
                      </a:r>
                    </a:p>
                  </a:txBody>
                  <a:tcPr/>
                </a:tc>
                <a:tc>
                  <a:txBody>
                    <a:bodyPr/>
                    <a:lstStyle/>
                    <a:p>
                      <a:pPr algn="ctr"/>
                      <a:r>
                        <a:rPr lang="en-US" dirty="0"/>
                        <a:t>25%</a:t>
                      </a:r>
                    </a:p>
                  </a:txBody>
                  <a:tcPr/>
                </a:tc>
                <a:extLst>
                  <a:ext uri="{0D108BD9-81ED-4DB2-BD59-A6C34878D82A}">
                    <a16:rowId xmlns:a16="http://schemas.microsoft.com/office/drawing/2014/main" val="429675829"/>
                  </a:ext>
                </a:extLst>
              </a:tr>
              <a:tr h="370840">
                <a:tc>
                  <a:txBody>
                    <a:bodyPr/>
                    <a:lstStyle/>
                    <a:p>
                      <a:pPr lvl="1" algn="ctr"/>
                      <a:r>
                        <a:rPr lang="en-US" dirty="0"/>
                        <a:t>B</a:t>
                      </a:r>
                    </a:p>
                  </a:txBody>
                  <a:tcPr/>
                </a:tc>
                <a:tc>
                  <a:txBody>
                    <a:bodyPr/>
                    <a:lstStyle/>
                    <a:p>
                      <a:pPr algn="ctr"/>
                      <a:r>
                        <a:rPr lang="en-US" dirty="0"/>
                        <a:t>338</a:t>
                      </a:r>
                    </a:p>
                  </a:txBody>
                  <a:tcPr/>
                </a:tc>
                <a:tc>
                  <a:txBody>
                    <a:bodyPr/>
                    <a:lstStyle/>
                    <a:p>
                      <a:pPr algn="ctr"/>
                      <a:r>
                        <a:rPr lang="en-US" dirty="0"/>
                        <a:t>31%</a:t>
                      </a:r>
                    </a:p>
                  </a:txBody>
                  <a:tcPr/>
                </a:tc>
                <a:tc>
                  <a:txBody>
                    <a:bodyPr/>
                    <a:lstStyle/>
                    <a:p>
                      <a:pPr algn="ctr"/>
                      <a:r>
                        <a:rPr lang="en-US" dirty="0"/>
                        <a:t>$6.0</a:t>
                      </a:r>
                    </a:p>
                  </a:txBody>
                  <a:tcPr/>
                </a:tc>
                <a:tc>
                  <a:txBody>
                    <a:bodyPr/>
                    <a:lstStyle/>
                    <a:p>
                      <a:pPr algn="ctr"/>
                      <a:r>
                        <a:rPr lang="en-US" dirty="0"/>
                        <a:t>32%</a:t>
                      </a:r>
                    </a:p>
                  </a:txBody>
                  <a:tcPr/>
                </a:tc>
                <a:extLst>
                  <a:ext uri="{0D108BD9-81ED-4DB2-BD59-A6C34878D82A}">
                    <a16:rowId xmlns:a16="http://schemas.microsoft.com/office/drawing/2014/main" val="448567639"/>
                  </a:ext>
                </a:extLst>
              </a:tr>
              <a:tr h="370840">
                <a:tc>
                  <a:txBody>
                    <a:bodyPr/>
                    <a:lstStyle/>
                    <a:p>
                      <a:pPr lvl="1" algn="ctr"/>
                      <a:r>
                        <a:rPr lang="en-US" dirty="0"/>
                        <a:t>C</a:t>
                      </a:r>
                    </a:p>
                  </a:txBody>
                  <a:tcPr/>
                </a:tc>
                <a:tc>
                  <a:txBody>
                    <a:bodyPr/>
                    <a:lstStyle/>
                    <a:p>
                      <a:pPr algn="ctr"/>
                      <a:r>
                        <a:rPr lang="en-US" dirty="0"/>
                        <a:t>425</a:t>
                      </a:r>
                    </a:p>
                  </a:txBody>
                  <a:tcPr/>
                </a:tc>
                <a:tc>
                  <a:txBody>
                    <a:bodyPr/>
                    <a:lstStyle/>
                    <a:p>
                      <a:pPr algn="ctr"/>
                      <a:r>
                        <a:rPr lang="en-US" dirty="0"/>
                        <a:t>39%</a:t>
                      </a:r>
                    </a:p>
                  </a:txBody>
                  <a:tcPr/>
                </a:tc>
                <a:tc>
                  <a:txBody>
                    <a:bodyPr/>
                    <a:lstStyle/>
                    <a:p>
                      <a:pPr algn="ctr"/>
                      <a:r>
                        <a:rPr lang="en-US" dirty="0"/>
                        <a:t>$2.8</a:t>
                      </a:r>
                    </a:p>
                  </a:txBody>
                  <a:tcPr/>
                </a:tc>
                <a:tc>
                  <a:txBody>
                    <a:bodyPr/>
                    <a:lstStyle/>
                    <a:p>
                      <a:pPr algn="ctr"/>
                      <a:r>
                        <a:rPr lang="en-US" dirty="0"/>
                        <a:t>15%</a:t>
                      </a:r>
                    </a:p>
                  </a:txBody>
                  <a:tcPr/>
                </a:tc>
                <a:extLst>
                  <a:ext uri="{0D108BD9-81ED-4DB2-BD59-A6C34878D82A}">
                    <a16:rowId xmlns:a16="http://schemas.microsoft.com/office/drawing/2014/main" val="3899238284"/>
                  </a:ext>
                </a:extLst>
              </a:tr>
              <a:tr h="370840">
                <a:tc>
                  <a:txBody>
                    <a:bodyPr/>
                    <a:lstStyle/>
                    <a:p>
                      <a:pPr lvl="1" algn="ctr"/>
                      <a:r>
                        <a:rPr lang="en-US" dirty="0"/>
                        <a:t>D</a:t>
                      </a:r>
                    </a:p>
                  </a:txBody>
                  <a:tcPr/>
                </a:tc>
                <a:tc>
                  <a:txBody>
                    <a:bodyPr/>
                    <a:lstStyle/>
                    <a:p>
                      <a:pPr algn="ctr"/>
                      <a:r>
                        <a:rPr lang="en-US" dirty="0"/>
                        <a:t>24</a:t>
                      </a:r>
                    </a:p>
                  </a:txBody>
                  <a:tcPr/>
                </a:tc>
                <a:tc>
                  <a:txBody>
                    <a:bodyPr/>
                    <a:lstStyle/>
                    <a:p>
                      <a:pPr algn="ctr"/>
                      <a:r>
                        <a:rPr lang="en-US" dirty="0"/>
                        <a:t>2%</a:t>
                      </a:r>
                    </a:p>
                  </a:txBody>
                  <a:tcPr/>
                </a:tc>
                <a:tc>
                  <a:txBody>
                    <a:bodyPr/>
                    <a:lstStyle/>
                    <a:p>
                      <a:pPr algn="ctr"/>
                      <a:r>
                        <a:rPr lang="en-US" dirty="0"/>
                        <a:t>$0.4</a:t>
                      </a:r>
                    </a:p>
                  </a:txBody>
                  <a:tcPr/>
                </a:tc>
                <a:tc>
                  <a:txBody>
                    <a:bodyPr/>
                    <a:lstStyle/>
                    <a:p>
                      <a:pPr algn="ctr"/>
                      <a:r>
                        <a:rPr lang="en-US" dirty="0"/>
                        <a:t>2%</a:t>
                      </a:r>
                    </a:p>
                  </a:txBody>
                  <a:tcPr/>
                </a:tc>
                <a:extLst>
                  <a:ext uri="{0D108BD9-81ED-4DB2-BD59-A6C34878D82A}">
                    <a16:rowId xmlns:a16="http://schemas.microsoft.com/office/drawing/2014/main" val="3446563041"/>
                  </a:ext>
                </a:extLst>
              </a:tr>
              <a:tr h="370840">
                <a:tc>
                  <a:txBody>
                    <a:bodyPr/>
                    <a:lstStyle/>
                    <a:p>
                      <a:pPr algn="ctr"/>
                      <a:r>
                        <a:rPr lang="en-US" dirty="0"/>
                        <a:t>All other</a:t>
                      </a:r>
                    </a:p>
                  </a:txBody>
                  <a:tcPr>
                    <a:lnB w="38100" cap="flat" cmpd="sng" algn="ctr">
                      <a:solidFill>
                        <a:schemeClr val="tx1"/>
                      </a:solidFill>
                      <a:prstDash val="solid"/>
                      <a:round/>
                      <a:headEnd type="none" w="med" len="med"/>
                      <a:tailEnd type="none" w="med" len="med"/>
                    </a:lnB>
                  </a:tcPr>
                </a:tc>
                <a:tc>
                  <a:txBody>
                    <a:bodyPr/>
                    <a:lstStyle/>
                    <a:p>
                      <a:pPr algn="ctr"/>
                      <a:r>
                        <a:rPr lang="en-US" dirty="0"/>
                        <a:t>205</a:t>
                      </a:r>
                    </a:p>
                  </a:txBody>
                  <a:tcPr>
                    <a:lnB w="38100" cap="flat" cmpd="sng" algn="ctr">
                      <a:solidFill>
                        <a:schemeClr val="tx1"/>
                      </a:solidFill>
                      <a:prstDash val="solid"/>
                      <a:round/>
                      <a:headEnd type="none" w="med" len="med"/>
                      <a:tailEnd type="none" w="med" len="med"/>
                    </a:lnB>
                  </a:tcPr>
                </a:tc>
                <a:tc>
                  <a:txBody>
                    <a:bodyPr/>
                    <a:lstStyle/>
                    <a:p>
                      <a:pPr algn="ctr"/>
                      <a:r>
                        <a:rPr lang="en-US" dirty="0"/>
                        <a:t>19%</a:t>
                      </a:r>
                    </a:p>
                  </a:txBody>
                  <a:tcPr>
                    <a:lnB w="38100" cap="flat" cmpd="sng" algn="ctr">
                      <a:solidFill>
                        <a:schemeClr val="tx1"/>
                      </a:solidFill>
                      <a:prstDash val="solid"/>
                      <a:round/>
                      <a:headEnd type="none" w="med" len="med"/>
                      <a:tailEnd type="none" w="med" len="med"/>
                    </a:lnB>
                  </a:tcPr>
                </a:tc>
                <a:tc>
                  <a:txBody>
                    <a:bodyPr/>
                    <a:lstStyle/>
                    <a:p>
                      <a:pPr algn="ctr"/>
                      <a:r>
                        <a:rPr lang="en-US" dirty="0"/>
                        <a:t>$0.9</a:t>
                      </a:r>
                    </a:p>
                  </a:txBody>
                  <a:tcPr>
                    <a:lnB w="38100" cap="flat" cmpd="sng" algn="ctr">
                      <a:solidFill>
                        <a:schemeClr val="tx1"/>
                      </a:solidFill>
                      <a:prstDash val="solid"/>
                      <a:round/>
                      <a:headEnd type="none" w="med" len="med"/>
                      <a:tailEnd type="none" w="med" len="med"/>
                    </a:lnB>
                  </a:tcPr>
                </a:tc>
                <a:tc>
                  <a:txBody>
                    <a:bodyPr/>
                    <a:lstStyle/>
                    <a:p>
                      <a:pPr algn="ctr"/>
                      <a:r>
                        <a:rPr lang="en-US" dirty="0"/>
                        <a:t>5%</a:t>
                      </a:r>
                    </a:p>
                  </a:txBody>
                  <a:tcP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4982625"/>
                  </a:ext>
                </a:extLst>
              </a:tr>
              <a:tr h="370840">
                <a:tc>
                  <a:txBody>
                    <a:bodyPr/>
                    <a:lstStyle/>
                    <a:p>
                      <a:pPr algn="ctr"/>
                      <a:r>
                        <a:rPr lang="en-US" dirty="0"/>
                        <a:t>TOTAL</a:t>
                      </a:r>
                    </a:p>
                  </a:txBody>
                  <a:tcPr>
                    <a:lnT w="38100" cap="flat" cmpd="sng" algn="ctr">
                      <a:solidFill>
                        <a:schemeClr val="tx1"/>
                      </a:solidFill>
                      <a:prstDash val="solid"/>
                      <a:round/>
                      <a:headEnd type="none" w="med" len="med"/>
                      <a:tailEnd type="none" w="med" len="med"/>
                    </a:lnT>
                  </a:tcPr>
                </a:tc>
                <a:tc>
                  <a:txBody>
                    <a:bodyPr/>
                    <a:lstStyle/>
                    <a:p>
                      <a:pPr algn="ctr"/>
                      <a:r>
                        <a:rPr lang="en-US" dirty="0"/>
                        <a:t>1,088</a:t>
                      </a:r>
                    </a:p>
                  </a:txBody>
                  <a:tcPr>
                    <a:lnT w="38100" cap="flat" cmpd="sng" algn="ctr">
                      <a:solidFill>
                        <a:schemeClr val="tx1"/>
                      </a:solidFill>
                      <a:prstDash val="solid"/>
                      <a:round/>
                      <a:headEnd type="none" w="med" len="med"/>
                      <a:tailEnd type="none" w="med" len="med"/>
                    </a:lnT>
                  </a:tcPr>
                </a:tc>
                <a:tc>
                  <a:txBody>
                    <a:bodyPr/>
                    <a:lstStyle/>
                    <a:p>
                      <a:pPr algn="ctr"/>
                      <a:r>
                        <a:rPr lang="en-US" dirty="0"/>
                        <a:t>100%</a:t>
                      </a:r>
                    </a:p>
                  </a:txBody>
                  <a:tcPr>
                    <a:lnT w="38100" cap="flat" cmpd="sng" algn="ctr">
                      <a:solidFill>
                        <a:schemeClr val="tx1"/>
                      </a:solidFill>
                      <a:prstDash val="solid"/>
                      <a:round/>
                      <a:headEnd type="none" w="med" len="med"/>
                      <a:tailEnd type="none" w="med" len="med"/>
                    </a:lnT>
                  </a:tcPr>
                </a:tc>
                <a:tc>
                  <a:txBody>
                    <a:bodyPr/>
                    <a:lstStyle/>
                    <a:p>
                      <a:pPr algn="ctr"/>
                      <a:r>
                        <a:rPr lang="en-US" dirty="0"/>
                        <a:t>$18.7</a:t>
                      </a:r>
                    </a:p>
                  </a:txBody>
                  <a:tcPr>
                    <a:lnT w="38100" cap="flat" cmpd="sng" algn="ctr">
                      <a:solidFill>
                        <a:schemeClr val="tx1"/>
                      </a:solidFill>
                      <a:prstDash val="solid"/>
                      <a:round/>
                      <a:headEnd type="none" w="med" len="med"/>
                      <a:tailEnd type="none" w="med" len="med"/>
                    </a:lnT>
                  </a:tcPr>
                </a:tc>
                <a:tc>
                  <a:txBody>
                    <a:bodyPr/>
                    <a:lstStyle/>
                    <a:p>
                      <a:pPr algn="ctr"/>
                      <a:r>
                        <a:rPr lang="en-US" dirty="0"/>
                        <a:t>100%</a:t>
                      </a:r>
                    </a:p>
                  </a:txBody>
                  <a:tcP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99111313"/>
                  </a:ext>
                </a:extLst>
              </a:tr>
            </a:tbl>
          </a:graphicData>
        </a:graphic>
      </p:graphicFrame>
    </p:spTree>
    <p:extLst>
      <p:ext uri="{BB962C8B-B14F-4D97-AF65-F5344CB8AC3E}">
        <p14:creationId xmlns:p14="http://schemas.microsoft.com/office/powerpoint/2010/main" val="281327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6433B52-0D83-3140-81D6-EA1AE9B1FBC0}"/>
              </a:ext>
            </a:extLst>
          </p:cNvPr>
          <p:cNvGraphicFramePr>
            <a:graphicFrameLocks noGrp="1"/>
          </p:cNvGraphicFramePr>
          <p:nvPr>
            <p:extLst>
              <p:ext uri="{D42A27DB-BD31-4B8C-83A1-F6EECF244321}">
                <p14:modId xmlns:p14="http://schemas.microsoft.com/office/powerpoint/2010/main" val="1843472797"/>
              </p:ext>
            </p:extLst>
          </p:nvPr>
        </p:nvGraphicFramePr>
        <p:xfrm>
          <a:off x="2324100" y="1740218"/>
          <a:ext cx="7543800" cy="3377565"/>
        </p:xfrm>
        <a:graphic>
          <a:graphicData uri="http://schemas.openxmlformats.org/drawingml/2006/table">
            <a:tbl>
              <a:tblPr firstRow="1" bandRow="1"/>
              <a:tblGrid>
                <a:gridCol w="1508760">
                  <a:extLst>
                    <a:ext uri="{9D8B030D-6E8A-4147-A177-3AD203B41FA5}">
                      <a16:colId xmlns:a16="http://schemas.microsoft.com/office/drawing/2014/main" val="3923372568"/>
                    </a:ext>
                  </a:extLst>
                </a:gridCol>
                <a:gridCol w="1508760">
                  <a:extLst>
                    <a:ext uri="{9D8B030D-6E8A-4147-A177-3AD203B41FA5}">
                      <a16:colId xmlns:a16="http://schemas.microsoft.com/office/drawing/2014/main" val="866053108"/>
                    </a:ext>
                  </a:extLst>
                </a:gridCol>
                <a:gridCol w="1508760">
                  <a:extLst>
                    <a:ext uri="{9D8B030D-6E8A-4147-A177-3AD203B41FA5}">
                      <a16:colId xmlns:a16="http://schemas.microsoft.com/office/drawing/2014/main" val="3703950184"/>
                    </a:ext>
                  </a:extLst>
                </a:gridCol>
                <a:gridCol w="1508760">
                  <a:extLst>
                    <a:ext uri="{9D8B030D-6E8A-4147-A177-3AD203B41FA5}">
                      <a16:colId xmlns:a16="http://schemas.microsoft.com/office/drawing/2014/main" val="209632819"/>
                    </a:ext>
                  </a:extLst>
                </a:gridCol>
                <a:gridCol w="1508760">
                  <a:extLst>
                    <a:ext uri="{9D8B030D-6E8A-4147-A177-3AD203B41FA5}">
                      <a16:colId xmlns:a16="http://schemas.microsoft.com/office/drawing/2014/main" val="3961228331"/>
                    </a:ext>
                  </a:extLst>
                </a:gridCol>
              </a:tblGrid>
              <a:tr h="120143">
                <a:tc rowSpan="2">
                  <a:txBody>
                    <a:bodyPr/>
                    <a:lstStyle/>
                    <a:p>
                      <a:pPr algn="r" fontAlgn="ctr"/>
                      <a:r>
                        <a:rPr lang="en-US" sz="2400" b="0" i="0" u="none" strike="noStrike" dirty="0">
                          <a:solidFill>
                            <a:srgbClr val="000000"/>
                          </a:solidFill>
                          <a:effectLst/>
                          <a:latin typeface="+mn-lt"/>
                        </a:rPr>
                        <a:t>Tier</a:t>
                      </a:r>
                    </a:p>
                  </a:txBody>
                  <a:tcPr marL="9525" marR="171450"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gridSpan="2">
                  <a:txBody>
                    <a:bodyPr/>
                    <a:lstStyle/>
                    <a:p>
                      <a:pPr algn="ctr" fontAlgn="b"/>
                      <a:r>
                        <a:rPr lang="en-US" sz="2400" b="0" i="0" u="none" strike="noStrike">
                          <a:solidFill>
                            <a:srgbClr val="000000"/>
                          </a:solidFill>
                          <a:effectLst/>
                          <a:latin typeface="+mn-lt"/>
                        </a:rPr>
                        <a:t>ACCOUNTS</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rgbClr val="F2F2F2"/>
                    </a:solidFill>
                  </a:tcPr>
                </a:tc>
                <a:tc hMerge="1">
                  <a:txBody>
                    <a:bodyPr/>
                    <a:lstStyle/>
                    <a:p>
                      <a:endParaRPr lang="en-US"/>
                    </a:p>
                  </a:txBody>
                  <a:tcPr/>
                </a:tc>
                <a:tc gridSpan="2">
                  <a:txBody>
                    <a:bodyPr/>
                    <a:lstStyle/>
                    <a:p>
                      <a:pPr algn="ctr" fontAlgn="b"/>
                      <a:r>
                        <a:rPr lang="en-US" sz="2400" b="0" i="0" u="none" strike="noStrike">
                          <a:solidFill>
                            <a:srgbClr val="000000"/>
                          </a:solidFill>
                          <a:effectLst/>
                          <a:latin typeface="+mn-lt"/>
                        </a:rPr>
                        <a:t>REVENUE</a:t>
                      </a:r>
                    </a:p>
                  </a:txBody>
                  <a:tcPr marL="9525" marR="9525" marT="9525" marB="0" anchor="b">
                    <a:lnL>
                      <a:noFill/>
                    </a:lnL>
                    <a:lnR>
                      <a:noFill/>
                    </a:lnR>
                    <a:lnT>
                      <a:noFill/>
                    </a:lnT>
                    <a:lnB>
                      <a:noFill/>
                    </a:lnB>
                    <a:solidFill>
                      <a:srgbClr val="F2F2F2"/>
                    </a:solidFill>
                  </a:tcPr>
                </a:tc>
                <a:tc hMerge="1">
                  <a:txBody>
                    <a:bodyPr/>
                    <a:lstStyle/>
                    <a:p>
                      <a:endParaRPr lang="en-US"/>
                    </a:p>
                  </a:txBody>
                  <a:tcPr/>
                </a:tc>
                <a:extLst>
                  <a:ext uri="{0D108BD9-81ED-4DB2-BD59-A6C34878D82A}">
                    <a16:rowId xmlns:a16="http://schemas.microsoft.com/office/drawing/2014/main" val="1090813667"/>
                  </a:ext>
                </a:extLst>
              </a:tr>
              <a:tr h="189098">
                <a:tc vMerge="1">
                  <a:txBody>
                    <a:bodyPr/>
                    <a:lstStyle/>
                    <a:p>
                      <a:endParaRPr lang="en-US"/>
                    </a:p>
                  </a:txBody>
                  <a:tcPr/>
                </a:tc>
                <a:tc>
                  <a:txBody>
                    <a:bodyPr/>
                    <a:lstStyle/>
                    <a:p>
                      <a:pPr algn="ctr" fontAlgn="b"/>
                      <a:r>
                        <a:rPr lang="en-US" sz="2400" b="0" i="0" u="none" strike="noStrike" dirty="0">
                          <a:solidFill>
                            <a:srgbClr val="000000"/>
                          </a:solidFill>
                          <a:effectLst/>
                          <a:latin typeface="+mn-lt"/>
                        </a:rPr>
                        <a:t>#</a:t>
                      </a: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2400" b="0" i="0" u="none" strike="noStrike">
                          <a:solidFill>
                            <a:srgbClr val="000000"/>
                          </a:solidFill>
                          <a:effectLst/>
                          <a:latin typeface="+mn-lt"/>
                        </a:rPr>
                        <a:t>% OF TOT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2400" b="0" i="0" u="none" strike="noStrike">
                          <a:solidFill>
                            <a:srgbClr val="000000"/>
                          </a:solidFill>
                          <a:effectLst/>
                          <a:latin typeface="+mn-lt"/>
                        </a:rPr>
                        <a:t>$M</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2400" b="0" i="0" u="none" strike="noStrike">
                          <a:solidFill>
                            <a:srgbClr val="000000"/>
                          </a:solidFill>
                          <a:effectLst/>
                          <a:latin typeface="+mn-lt"/>
                        </a:rPr>
                        <a:t>% OF TOT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673809280"/>
                  </a:ext>
                </a:extLst>
              </a:tr>
              <a:tr h="120143">
                <a:tc>
                  <a:txBody>
                    <a:bodyPr/>
                    <a:lstStyle/>
                    <a:p>
                      <a:pPr lvl="1" algn="l" fontAlgn="b"/>
                      <a:r>
                        <a:rPr lang="en-US" sz="2400" b="0" i="0" u="none" strike="noStrike">
                          <a:solidFill>
                            <a:srgbClr val="000000"/>
                          </a:solidFill>
                          <a:effectLst/>
                          <a:latin typeface="+mn-lt"/>
                        </a:rPr>
                        <a:t>A+</a:t>
                      </a:r>
                    </a:p>
                  </a:txBody>
                  <a:tcPr marL="4286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r" fontAlgn="b"/>
                      <a:r>
                        <a:rPr lang="en-US" sz="2400" b="0" i="0" u="none" strike="noStrike" dirty="0">
                          <a:solidFill>
                            <a:srgbClr val="000000"/>
                          </a:solidFill>
                          <a:effectLst/>
                          <a:latin typeface="+mn-lt"/>
                        </a:rPr>
                        <a:t>19</a:t>
                      </a:r>
                    </a:p>
                  </a:txBody>
                  <a:tcPr marL="9525" marR="171450"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2400" b="0" i="0" u="none" strike="noStrike">
                          <a:solidFill>
                            <a:srgbClr val="8EA9DB"/>
                          </a:solidFill>
                          <a:effectLst/>
                          <a:latin typeface="+mn-lt"/>
                        </a:rPr>
                        <a:t>2%</a:t>
                      </a:r>
                    </a:p>
                  </a:txBody>
                  <a:tcPr marL="9525" marR="171450" marT="9525" marB="0" anchor="b">
                    <a:lnL>
                      <a:noFill/>
                    </a:lnL>
                    <a:lnR>
                      <a:noFill/>
                    </a:lnR>
                    <a:lnT w="6350" cap="flat" cmpd="sng" algn="ctr">
                      <a:solidFill>
                        <a:srgbClr val="000000"/>
                      </a:solidFill>
                      <a:prstDash val="solid"/>
                      <a:round/>
                      <a:headEnd type="none" w="med" len="med"/>
                      <a:tailEnd type="none" w="med" len="med"/>
                    </a:lnT>
                    <a:lnB>
                      <a:noFill/>
                    </a:lnB>
                    <a:solidFill>
                      <a:srgbClr val="D9E1F2"/>
                    </a:solidFill>
                  </a:tcPr>
                </a:tc>
                <a:tc>
                  <a:txBody>
                    <a:bodyPr/>
                    <a:lstStyle/>
                    <a:p>
                      <a:pPr algn="r" fontAlgn="b"/>
                      <a:r>
                        <a:rPr lang="en-US" sz="2400" b="0" i="0" u="none" strike="noStrike">
                          <a:solidFill>
                            <a:srgbClr val="000000"/>
                          </a:solidFill>
                          <a:effectLst/>
                          <a:latin typeface="+mn-lt"/>
                        </a:rPr>
                        <a:t>$3.9 </a:t>
                      </a:r>
                    </a:p>
                  </a:txBody>
                  <a:tcPr marL="9525" marR="171450"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2400" b="0" i="0" u="none" strike="noStrike">
                          <a:solidFill>
                            <a:srgbClr val="B4C6E7"/>
                          </a:solidFill>
                          <a:effectLst/>
                          <a:latin typeface="+mn-lt"/>
                        </a:rPr>
                        <a:t>21%</a:t>
                      </a:r>
                    </a:p>
                  </a:txBody>
                  <a:tcPr marL="9525" marR="171450" marT="9525" marB="0" anchor="b">
                    <a:lnL>
                      <a:noFill/>
                    </a:lnL>
                    <a:lnR>
                      <a:noFill/>
                    </a:lnR>
                    <a:lnT w="6350" cap="flat" cmpd="sng" algn="ctr">
                      <a:solidFill>
                        <a:srgbClr val="000000"/>
                      </a:solidFill>
                      <a:prstDash val="solid"/>
                      <a:round/>
                      <a:headEnd type="none" w="med" len="med"/>
                      <a:tailEnd type="none" w="med" len="med"/>
                    </a:lnT>
                    <a:lnB>
                      <a:noFill/>
                    </a:lnB>
                    <a:solidFill>
                      <a:srgbClr val="7B889C"/>
                    </a:solidFill>
                  </a:tcPr>
                </a:tc>
                <a:extLst>
                  <a:ext uri="{0D108BD9-81ED-4DB2-BD59-A6C34878D82A}">
                    <a16:rowId xmlns:a16="http://schemas.microsoft.com/office/drawing/2014/main" val="3933381587"/>
                  </a:ext>
                </a:extLst>
              </a:tr>
              <a:tr h="120143">
                <a:tc>
                  <a:txBody>
                    <a:bodyPr/>
                    <a:lstStyle/>
                    <a:p>
                      <a:pPr lvl="1" algn="l" fontAlgn="b"/>
                      <a:r>
                        <a:rPr lang="en-US" sz="2400" b="0" i="0" u="none" strike="noStrike">
                          <a:solidFill>
                            <a:srgbClr val="000000"/>
                          </a:solidFill>
                          <a:effectLst/>
                          <a:latin typeface="+mn-lt"/>
                        </a:rPr>
                        <a:t>A  </a:t>
                      </a:r>
                    </a:p>
                  </a:txBody>
                  <a:tcPr marL="428625" marR="9525" marT="9525" marB="0" anchor="b">
                    <a:lnL>
                      <a:noFill/>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fontAlgn="b"/>
                      <a:r>
                        <a:rPr lang="en-US" sz="2400" b="0" i="0" u="none" strike="noStrike" dirty="0">
                          <a:solidFill>
                            <a:srgbClr val="000000"/>
                          </a:solidFill>
                          <a:effectLst/>
                          <a:latin typeface="+mn-lt"/>
                        </a:rPr>
                        <a:t>77</a:t>
                      </a:r>
                    </a:p>
                  </a:txBody>
                  <a:tcPr marL="9525" marR="171450" marT="952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en-US" sz="2400" b="0" i="0" u="none" strike="noStrike" dirty="0">
                          <a:solidFill>
                            <a:srgbClr val="8EA9DB"/>
                          </a:solidFill>
                          <a:effectLst/>
                          <a:latin typeface="+mn-lt"/>
                        </a:rPr>
                        <a:t>7%</a:t>
                      </a:r>
                    </a:p>
                  </a:txBody>
                  <a:tcPr marL="9525" marR="171450" marT="9525" marB="0" anchor="b">
                    <a:lnL>
                      <a:noFill/>
                    </a:lnL>
                    <a:lnR>
                      <a:noFill/>
                    </a:lnR>
                    <a:lnT>
                      <a:noFill/>
                    </a:lnT>
                    <a:lnB>
                      <a:noFill/>
                    </a:lnB>
                    <a:solidFill>
                      <a:srgbClr val="C5CEE0"/>
                    </a:solidFill>
                  </a:tcPr>
                </a:tc>
                <a:tc>
                  <a:txBody>
                    <a:bodyPr/>
                    <a:lstStyle/>
                    <a:p>
                      <a:pPr algn="r" fontAlgn="b"/>
                      <a:r>
                        <a:rPr lang="en-US" sz="2400" b="0" i="0" u="none" strike="noStrike">
                          <a:solidFill>
                            <a:srgbClr val="000000"/>
                          </a:solidFill>
                          <a:effectLst/>
                          <a:latin typeface="+mn-lt"/>
                        </a:rPr>
                        <a:t>$4.7 </a:t>
                      </a:r>
                    </a:p>
                  </a:txBody>
                  <a:tcPr marL="9525" marR="171450" marT="9525" marB="0" anchor="b">
                    <a:lnL>
                      <a:noFill/>
                    </a:lnL>
                    <a:lnR>
                      <a:noFill/>
                    </a:lnR>
                    <a:lnT>
                      <a:noFill/>
                    </a:lnT>
                    <a:lnB>
                      <a:noFill/>
                    </a:lnB>
                    <a:solidFill>
                      <a:srgbClr val="FFFFFF"/>
                    </a:solidFill>
                  </a:tcPr>
                </a:tc>
                <a:tc>
                  <a:txBody>
                    <a:bodyPr/>
                    <a:lstStyle/>
                    <a:p>
                      <a:pPr algn="r" fontAlgn="b"/>
                      <a:r>
                        <a:rPr lang="en-US" sz="2400" b="0" i="0" u="none" strike="noStrike">
                          <a:solidFill>
                            <a:srgbClr val="B4C6E7"/>
                          </a:solidFill>
                          <a:effectLst/>
                          <a:latin typeface="+mn-lt"/>
                        </a:rPr>
                        <a:t>25%</a:t>
                      </a:r>
                    </a:p>
                  </a:txBody>
                  <a:tcPr marL="9525" marR="171450" marT="9525" marB="0" anchor="b">
                    <a:lnL>
                      <a:noFill/>
                    </a:lnL>
                    <a:lnR>
                      <a:noFill/>
                    </a:lnR>
                    <a:lnT>
                      <a:noFill/>
                    </a:lnT>
                    <a:lnB>
                      <a:noFill/>
                    </a:lnB>
                    <a:solidFill>
                      <a:srgbClr val="67758A"/>
                    </a:solidFill>
                  </a:tcPr>
                </a:tc>
                <a:extLst>
                  <a:ext uri="{0D108BD9-81ED-4DB2-BD59-A6C34878D82A}">
                    <a16:rowId xmlns:a16="http://schemas.microsoft.com/office/drawing/2014/main" val="957580692"/>
                  </a:ext>
                </a:extLst>
              </a:tr>
              <a:tr h="120143">
                <a:tc>
                  <a:txBody>
                    <a:bodyPr/>
                    <a:lstStyle/>
                    <a:p>
                      <a:pPr lvl="1" algn="l" fontAlgn="b"/>
                      <a:r>
                        <a:rPr lang="en-US" sz="2400" b="0" i="0" u="none" strike="noStrike">
                          <a:solidFill>
                            <a:srgbClr val="000000"/>
                          </a:solidFill>
                          <a:effectLst/>
                          <a:latin typeface="+mn-lt"/>
                        </a:rPr>
                        <a:t>B  </a:t>
                      </a:r>
                    </a:p>
                  </a:txBody>
                  <a:tcPr marL="428625" marR="9525" marT="9525" marB="0" anchor="b">
                    <a:lnL>
                      <a:noFill/>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fontAlgn="b"/>
                      <a:r>
                        <a:rPr lang="en-US" sz="2400" b="0" i="0" u="none" strike="noStrike">
                          <a:solidFill>
                            <a:srgbClr val="000000"/>
                          </a:solidFill>
                          <a:effectLst/>
                          <a:latin typeface="+mn-lt"/>
                        </a:rPr>
                        <a:t>338</a:t>
                      </a:r>
                    </a:p>
                  </a:txBody>
                  <a:tcPr marL="9525" marR="171450" marT="952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en-US" sz="2400" b="0" i="0" u="none" strike="noStrike" dirty="0">
                          <a:solidFill>
                            <a:srgbClr val="B4C6E7"/>
                          </a:solidFill>
                          <a:effectLst/>
                          <a:latin typeface="+mn-lt"/>
                        </a:rPr>
                        <a:t>31%</a:t>
                      </a:r>
                    </a:p>
                  </a:txBody>
                  <a:tcPr marL="9525" marR="171450" marT="9525" marB="0" anchor="b">
                    <a:lnL>
                      <a:noFill/>
                    </a:lnL>
                    <a:lnR>
                      <a:noFill/>
                    </a:lnR>
                    <a:lnT>
                      <a:noFill/>
                    </a:lnT>
                    <a:lnB>
                      <a:noFill/>
                    </a:lnB>
                    <a:solidFill>
                      <a:srgbClr val="657388"/>
                    </a:solidFill>
                  </a:tcPr>
                </a:tc>
                <a:tc>
                  <a:txBody>
                    <a:bodyPr/>
                    <a:lstStyle/>
                    <a:p>
                      <a:pPr algn="r" fontAlgn="b"/>
                      <a:r>
                        <a:rPr lang="en-US" sz="2400" b="0" i="0" u="none" strike="noStrike">
                          <a:solidFill>
                            <a:srgbClr val="000000"/>
                          </a:solidFill>
                          <a:effectLst/>
                          <a:latin typeface="+mn-lt"/>
                        </a:rPr>
                        <a:t>$6.0 </a:t>
                      </a:r>
                    </a:p>
                  </a:txBody>
                  <a:tcPr marL="9525" marR="171450" marT="9525" marB="0" anchor="b">
                    <a:lnL>
                      <a:noFill/>
                    </a:lnL>
                    <a:lnR>
                      <a:noFill/>
                    </a:lnR>
                    <a:lnT>
                      <a:noFill/>
                    </a:lnT>
                    <a:lnB>
                      <a:noFill/>
                    </a:lnB>
                    <a:solidFill>
                      <a:srgbClr val="FFFFFF"/>
                    </a:solidFill>
                  </a:tcPr>
                </a:tc>
                <a:tc>
                  <a:txBody>
                    <a:bodyPr/>
                    <a:lstStyle/>
                    <a:p>
                      <a:pPr algn="r" fontAlgn="b"/>
                      <a:r>
                        <a:rPr lang="en-US" sz="2400" b="0" i="0" u="none" strike="noStrike">
                          <a:solidFill>
                            <a:srgbClr val="B4C6E7"/>
                          </a:solidFill>
                          <a:effectLst/>
                          <a:latin typeface="+mn-lt"/>
                        </a:rPr>
                        <a:t>32%</a:t>
                      </a:r>
                    </a:p>
                  </a:txBody>
                  <a:tcPr marL="9525" marR="171450" marT="9525" marB="0" anchor="b">
                    <a:lnL>
                      <a:noFill/>
                    </a:lnL>
                    <a:lnR>
                      <a:noFill/>
                    </a:lnR>
                    <a:lnT>
                      <a:noFill/>
                    </a:lnT>
                    <a:lnB>
                      <a:noFill/>
                    </a:lnB>
                    <a:solidFill>
                      <a:srgbClr val="44546A"/>
                    </a:solidFill>
                  </a:tcPr>
                </a:tc>
                <a:extLst>
                  <a:ext uri="{0D108BD9-81ED-4DB2-BD59-A6C34878D82A}">
                    <a16:rowId xmlns:a16="http://schemas.microsoft.com/office/drawing/2014/main" val="3841576728"/>
                  </a:ext>
                </a:extLst>
              </a:tr>
              <a:tr h="120143">
                <a:tc>
                  <a:txBody>
                    <a:bodyPr/>
                    <a:lstStyle/>
                    <a:p>
                      <a:pPr lvl="1" algn="l" fontAlgn="b"/>
                      <a:r>
                        <a:rPr lang="en-US" sz="2400" b="0" i="0" u="none" strike="noStrike">
                          <a:solidFill>
                            <a:srgbClr val="000000"/>
                          </a:solidFill>
                          <a:effectLst/>
                          <a:latin typeface="+mn-lt"/>
                        </a:rPr>
                        <a:t>C  </a:t>
                      </a:r>
                    </a:p>
                  </a:txBody>
                  <a:tcPr marL="428625" marR="9525" marT="9525" marB="0" anchor="b">
                    <a:lnL>
                      <a:noFill/>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fontAlgn="b"/>
                      <a:r>
                        <a:rPr lang="en-US" sz="2400" b="0" i="0" u="none" strike="noStrike">
                          <a:solidFill>
                            <a:srgbClr val="000000"/>
                          </a:solidFill>
                          <a:effectLst/>
                          <a:latin typeface="+mn-lt"/>
                        </a:rPr>
                        <a:t>425</a:t>
                      </a:r>
                    </a:p>
                  </a:txBody>
                  <a:tcPr marL="9525" marR="171450" marT="952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en-US" sz="2400" b="0" i="0" u="none" strike="noStrike">
                          <a:solidFill>
                            <a:srgbClr val="B4C6E7"/>
                          </a:solidFill>
                          <a:effectLst/>
                          <a:latin typeface="+mn-lt"/>
                        </a:rPr>
                        <a:t>39%</a:t>
                      </a:r>
                    </a:p>
                  </a:txBody>
                  <a:tcPr marL="9525" marR="171450" marT="9525" marB="0" anchor="b">
                    <a:lnL>
                      <a:noFill/>
                    </a:lnL>
                    <a:lnR>
                      <a:noFill/>
                    </a:lnR>
                    <a:lnT>
                      <a:noFill/>
                    </a:lnT>
                    <a:lnB>
                      <a:noFill/>
                    </a:lnB>
                    <a:solidFill>
                      <a:srgbClr val="44546A"/>
                    </a:solidFill>
                  </a:tcPr>
                </a:tc>
                <a:tc>
                  <a:txBody>
                    <a:bodyPr/>
                    <a:lstStyle/>
                    <a:p>
                      <a:pPr algn="r" fontAlgn="b"/>
                      <a:r>
                        <a:rPr lang="en-US" sz="2400" b="0" i="0" u="none" strike="noStrike" dirty="0">
                          <a:solidFill>
                            <a:srgbClr val="000000"/>
                          </a:solidFill>
                          <a:effectLst/>
                          <a:latin typeface="+mn-lt"/>
                        </a:rPr>
                        <a:t>$2.8 </a:t>
                      </a:r>
                    </a:p>
                  </a:txBody>
                  <a:tcPr marL="9525" marR="171450" marT="9525" marB="0" anchor="b">
                    <a:lnL>
                      <a:noFill/>
                    </a:lnL>
                    <a:lnR>
                      <a:noFill/>
                    </a:lnR>
                    <a:lnT>
                      <a:noFill/>
                    </a:lnT>
                    <a:lnB>
                      <a:noFill/>
                    </a:lnB>
                    <a:solidFill>
                      <a:srgbClr val="FFFFFF"/>
                    </a:solidFill>
                  </a:tcPr>
                </a:tc>
                <a:tc>
                  <a:txBody>
                    <a:bodyPr/>
                    <a:lstStyle/>
                    <a:p>
                      <a:pPr algn="r" fontAlgn="b"/>
                      <a:r>
                        <a:rPr lang="en-US" sz="2400" b="0" i="0" u="none" strike="noStrike">
                          <a:solidFill>
                            <a:srgbClr val="B4C6E7"/>
                          </a:solidFill>
                          <a:effectLst/>
                          <a:latin typeface="+mn-lt"/>
                        </a:rPr>
                        <a:t>15%</a:t>
                      </a:r>
                    </a:p>
                  </a:txBody>
                  <a:tcPr marL="9525" marR="171450" marT="9525" marB="0" anchor="b">
                    <a:lnL>
                      <a:noFill/>
                    </a:lnL>
                    <a:lnR>
                      <a:noFill/>
                    </a:lnR>
                    <a:lnT>
                      <a:noFill/>
                    </a:lnT>
                    <a:lnB>
                      <a:noFill/>
                    </a:lnB>
                    <a:solidFill>
                      <a:srgbClr val="99A4B8"/>
                    </a:solidFill>
                  </a:tcPr>
                </a:tc>
                <a:extLst>
                  <a:ext uri="{0D108BD9-81ED-4DB2-BD59-A6C34878D82A}">
                    <a16:rowId xmlns:a16="http://schemas.microsoft.com/office/drawing/2014/main" val="1865695229"/>
                  </a:ext>
                </a:extLst>
              </a:tr>
              <a:tr h="120143">
                <a:tc>
                  <a:txBody>
                    <a:bodyPr/>
                    <a:lstStyle/>
                    <a:p>
                      <a:pPr lvl="1" algn="l" fontAlgn="b"/>
                      <a:r>
                        <a:rPr lang="en-US" sz="2400" b="0" i="0" u="none" strike="noStrike" dirty="0">
                          <a:solidFill>
                            <a:srgbClr val="000000"/>
                          </a:solidFill>
                          <a:effectLst/>
                          <a:latin typeface="+mn-lt"/>
                        </a:rPr>
                        <a:t>D  </a:t>
                      </a:r>
                    </a:p>
                  </a:txBody>
                  <a:tcPr marL="428625" marR="9525" marT="9525" marB="0" anchor="b">
                    <a:lnL>
                      <a:noFill/>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fontAlgn="b"/>
                      <a:r>
                        <a:rPr lang="en-US" sz="2400" b="0" i="0" u="none" strike="noStrike">
                          <a:solidFill>
                            <a:srgbClr val="000000"/>
                          </a:solidFill>
                          <a:effectLst/>
                          <a:latin typeface="+mn-lt"/>
                        </a:rPr>
                        <a:t>24</a:t>
                      </a:r>
                    </a:p>
                  </a:txBody>
                  <a:tcPr marL="9525" marR="171450" marT="952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en-US" sz="2400" b="0" i="0" u="none" strike="noStrike">
                          <a:solidFill>
                            <a:srgbClr val="8EA9DB"/>
                          </a:solidFill>
                          <a:effectLst/>
                          <a:latin typeface="+mn-lt"/>
                        </a:rPr>
                        <a:t>2%</a:t>
                      </a:r>
                    </a:p>
                  </a:txBody>
                  <a:tcPr marL="9525" marR="171450" marT="9525" marB="0" anchor="b">
                    <a:lnL>
                      <a:noFill/>
                    </a:lnL>
                    <a:lnR>
                      <a:noFill/>
                    </a:lnR>
                    <a:lnT>
                      <a:noFill/>
                    </a:lnT>
                    <a:lnB>
                      <a:noFill/>
                    </a:lnB>
                    <a:solidFill>
                      <a:srgbClr val="D9E1F2"/>
                    </a:solidFill>
                  </a:tcPr>
                </a:tc>
                <a:tc>
                  <a:txBody>
                    <a:bodyPr/>
                    <a:lstStyle/>
                    <a:p>
                      <a:pPr algn="r" fontAlgn="b"/>
                      <a:r>
                        <a:rPr lang="en-US" sz="2400" b="0" i="0" u="none" strike="noStrike" dirty="0">
                          <a:solidFill>
                            <a:srgbClr val="000000"/>
                          </a:solidFill>
                          <a:effectLst/>
                          <a:latin typeface="+mn-lt"/>
                        </a:rPr>
                        <a:t>$0.4 </a:t>
                      </a:r>
                    </a:p>
                  </a:txBody>
                  <a:tcPr marL="9525" marR="171450" marT="9525" marB="0" anchor="b">
                    <a:lnL>
                      <a:noFill/>
                    </a:lnL>
                    <a:lnR>
                      <a:noFill/>
                    </a:lnR>
                    <a:lnT>
                      <a:noFill/>
                    </a:lnT>
                    <a:lnB>
                      <a:noFill/>
                    </a:lnB>
                    <a:solidFill>
                      <a:srgbClr val="FFFFFF"/>
                    </a:solidFill>
                  </a:tcPr>
                </a:tc>
                <a:tc>
                  <a:txBody>
                    <a:bodyPr/>
                    <a:lstStyle/>
                    <a:p>
                      <a:pPr algn="r" fontAlgn="b"/>
                      <a:r>
                        <a:rPr lang="en-US" sz="2400" b="0" i="0" u="none" strike="noStrike" dirty="0">
                          <a:solidFill>
                            <a:srgbClr val="8EA9DB"/>
                          </a:solidFill>
                          <a:effectLst/>
                          <a:latin typeface="+mn-lt"/>
                        </a:rPr>
                        <a:t>2%</a:t>
                      </a:r>
                    </a:p>
                  </a:txBody>
                  <a:tcPr marL="9525" marR="171450" marT="9525" marB="0" anchor="b">
                    <a:lnL>
                      <a:noFill/>
                    </a:lnL>
                    <a:lnR>
                      <a:noFill/>
                    </a:lnR>
                    <a:lnT>
                      <a:noFill/>
                    </a:lnT>
                    <a:lnB>
                      <a:noFill/>
                    </a:lnB>
                    <a:solidFill>
                      <a:srgbClr val="D9E1F2"/>
                    </a:solidFill>
                  </a:tcPr>
                </a:tc>
                <a:extLst>
                  <a:ext uri="{0D108BD9-81ED-4DB2-BD59-A6C34878D82A}">
                    <a16:rowId xmlns:a16="http://schemas.microsoft.com/office/drawing/2014/main" val="89371064"/>
                  </a:ext>
                </a:extLst>
              </a:tr>
              <a:tr h="189098">
                <a:tc>
                  <a:txBody>
                    <a:bodyPr/>
                    <a:lstStyle/>
                    <a:p>
                      <a:pPr algn="l" fontAlgn="b"/>
                      <a:r>
                        <a:rPr lang="en-US" sz="2400" b="0" i="0" u="none" strike="noStrike" dirty="0">
                          <a:solidFill>
                            <a:srgbClr val="000000"/>
                          </a:solidFill>
                          <a:effectLst/>
                          <a:latin typeface="+mn-lt"/>
                        </a:rPr>
                        <a:t>All other </a:t>
                      </a:r>
                    </a:p>
                  </a:txBody>
                  <a:tcPr marL="857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r" fontAlgn="b"/>
                      <a:r>
                        <a:rPr lang="en-US" sz="2400" b="0" i="0" u="none" strike="noStrike">
                          <a:solidFill>
                            <a:srgbClr val="000000"/>
                          </a:solidFill>
                          <a:effectLst/>
                          <a:latin typeface="+mn-lt"/>
                        </a:rPr>
                        <a:t>205</a:t>
                      </a:r>
                    </a:p>
                  </a:txBody>
                  <a:tcPr marL="9525" marR="171450"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2400" b="0" i="0" u="none" strike="noStrike">
                          <a:solidFill>
                            <a:srgbClr val="B4C6E7"/>
                          </a:solidFill>
                          <a:effectLst/>
                          <a:latin typeface="+mn-lt"/>
                        </a:rPr>
                        <a:t>19%</a:t>
                      </a:r>
                    </a:p>
                  </a:txBody>
                  <a:tcPr marL="9525" marR="171450" marT="9525" marB="0" anchor="b">
                    <a:lnL>
                      <a:noFill/>
                    </a:lnL>
                    <a:lnR>
                      <a:noFill/>
                    </a:lnR>
                    <a:lnT>
                      <a:noFill/>
                    </a:lnT>
                    <a:lnB w="6350" cap="flat" cmpd="sng" algn="ctr">
                      <a:solidFill>
                        <a:srgbClr val="000000"/>
                      </a:solidFill>
                      <a:prstDash val="solid"/>
                      <a:round/>
                      <a:headEnd type="none" w="med" len="med"/>
                      <a:tailEnd type="none" w="med" len="med"/>
                    </a:lnB>
                    <a:solidFill>
                      <a:srgbClr val="95A1B4"/>
                    </a:solidFill>
                  </a:tcPr>
                </a:tc>
                <a:tc>
                  <a:txBody>
                    <a:bodyPr/>
                    <a:lstStyle/>
                    <a:p>
                      <a:pPr algn="r" fontAlgn="b"/>
                      <a:r>
                        <a:rPr lang="en-US" sz="2400" b="0" i="0" u="none" strike="noStrike">
                          <a:solidFill>
                            <a:srgbClr val="000000"/>
                          </a:solidFill>
                          <a:effectLst/>
                          <a:latin typeface="+mn-lt"/>
                        </a:rPr>
                        <a:t>$0.9 </a:t>
                      </a:r>
                    </a:p>
                  </a:txBody>
                  <a:tcPr marL="9525" marR="171450"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2400" b="0" i="0" u="none" strike="noStrike" dirty="0">
                          <a:solidFill>
                            <a:srgbClr val="8EA9DB"/>
                          </a:solidFill>
                          <a:effectLst/>
                          <a:latin typeface="+mn-lt"/>
                        </a:rPr>
                        <a:t>5%</a:t>
                      </a:r>
                    </a:p>
                  </a:txBody>
                  <a:tcPr marL="9525" marR="171450" marT="9525" marB="0" anchor="b">
                    <a:lnL>
                      <a:noFill/>
                    </a:lnL>
                    <a:lnR>
                      <a:noFill/>
                    </a:lnR>
                    <a:lnT>
                      <a:noFill/>
                    </a:lnT>
                    <a:lnB w="6350" cap="flat" cmpd="sng" algn="ctr">
                      <a:solidFill>
                        <a:srgbClr val="000000"/>
                      </a:solidFill>
                      <a:prstDash val="solid"/>
                      <a:round/>
                      <a:headEnd type="none" w="med" len="med"/>
                      <a:tailEnd type="none" w="med" len="med"/>
                    </a:lnB>
                    <a:solidFill>
                      <a:srgbClr val="CBD3E5"/>
                    </a:solidFill>
                  </a:tcPr>
                </a:tc>
                <a:extLst>
                  <a:ext uri="{0D108BD9-81ED-4DB2-BD59-A6C34878D82A}">
                    <a16:rowId xmlns:a16="http://schemas.microsoft.com/office/drawing/2014/main" val="2273801619"/>
                  </a:ext>
                </a:extLst>
              </a:tr>
              <a:tr h="120143">
                <a:tc>
                  <a:txBody>
                    <a:bodyPr/>
                    <a:lstStyle/>
                    <a:p>
                      <a:pPr algn="ctr" fontAlgn="b"/>
                      <a:r>
                        <a:rPr lang="en-US" sz="2400" b="0" i="0" u="none" strike="noStrike">
                          <a:solidFill>
                            <a:srgbClr val="000000"/>
                          </a:solidFill>
                          <a:effectLst/>
                          <a:latin typeface="+mn-lt"/>
                        </a:rPr>
                        <a:t>TOTAL</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ctr" fontAlgn="b"/>
                      <a:r>
                        <a:rPr lang="en-US" sz="2400" b="0" i="0" u="none" strike="noStrike">
                          <a:solidFill>
                            <a:srgbClr val="000000"/>
                          </a:solidFill>
                          <a:effectLst/>
                          <a:latin typeface="+mn-lt"/>
                        </a:rPr>
                        <a:t>1088</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2400" b="0" i="0" u="none" strike="noStrike">
                          <a:solidFill>
                            <a:srgbClr val="000000"/>
                          </a:solidFill>
                          <a:effectLst/>
                          <a:latin typeface="+mn-lt"/>
                        </a:rPr>
                        <a:t>100%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2400" b="0" i="0" u="none" strike="noStrike">
                          <a:solidFill>
                            <a:srgbClr val="000000"/>
                          </a:solidFill>
                          <a:effectLst/>
                          <a:latin typeface="+mn-lt"/>
                        </a:rPr>
                        <a:t>$18.7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2400" b="0" i="0" u="none" strike="noStrike" dirty="0">
                          <a:solidFill>
                            <a:srgbClr val="000000"/>
                          </a:solidFill>
                          <a:effectLst/>
                          <a:latin typeface="+mn-lt"/>
                        </a:rPr>
                        <a:t>100%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020147856"/>
                  </a:ext>
                </a:extLst>
              </a:tr>
            </a:tbl>
          </a:graphicData>
        </a:graphic>
      </p:graphicFrame>
    </p:spTree>
    <p:extLst>
      <p:ext uri="{BB962C8B-B14F-4D97-AF65-F5344CB8AC3E}">
        <p14:creationId xmlns:p14="http://schemas.microsoft.com/office/powerpoint/2010/main" val="293773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5C1D33C-4FCE-7744-A9BC-223A00917D92}"/>
              </a:ext>
            </a:extLst>
          </p:cNvPr>
          <p:cNvGraphicFramePr>
            <a:graphicFrameLocks noGrp="1"/>
          </p:cNvGraphicFramePr>
          <p:nvPr>
            <p:extLst>
              <p:ext uri="{D42A27DB-BD31-4B8C-83A1-F6EECF244321}">
                <p14:modId xmlns:p14="http://schemas.microsoft.com/office/powerpoint/2010/main" val="4280502876"/>
              </p:ext>
            </p:extLst>
          </p:nvPr>
        </p:nvGraphicFramePr>
        <p:xfrm>
          <a:off x="2743200" y="1783080"/>
          <a:ext cx="7315200" cy="3291840"/>
        </p:xfrm>
        <a:graphic>
          <a:graphicData uri="http://schemas.openxmlformats.org/drawingml/2006/table">
            <a:tbl>
              <a:tblPr firstRow="1" bandRow="1"/>
              <a:tblGrid>
                <a:gridCol w="1463040">
                  <a:extLst>
                    <a:ext uri="{9D8B030D-6E8A-4147-A177-3AD203B41FA5}">
                      <a16:colId xmlns:a16="http://schemas.microsoft.com/office/drawing/2014/main" val="218589563"/>
                    </a:ext>
                  </a:extLst>
                </a:gridCol>
                <a:gridCol w="1463040">
                  <a:extLst>
                    <a:ext uri="{9D8B030D-6E8A-4147-A177-3AD203B41FA5}">
                      <a16:colId xmlns:a16="http://schemas.microsoft.com/office/drawing/2014/main" val="890608717"/>
                    </a:ext>
                  </a:extLst>
                </a:gridCol>
                <a:gridCol w="1463040">
                  <a:extLst>
                    <a:ext uri="{9D8B030D-6E8A-4147-A177-3AD203B41FA5}">
                      <a16:colId xmlns:a16="http://schemas.microsoft.com/office/drawing/2014/main" val="3804830015"/>
                    </a:ext>
                  </a:extLst>
                </a:gridCol>
                <a:gridCol w="1463040">
                  <a:extLst>
                    <a:ext uri="{9D8B030D-6E8A-4147-A177-3AD203B41FA5}">
                      <a16:colId xmlns:a16="http://schemas.microsoft.com/office/drawing/2014/main" val="2390059957"/>
                    </a:ext>
                  </a:extLst>
                </a:gridCol>
                <a:gridCol w="1463040">
                  <a:extLst>
                    <a:ext uri="{9D8B030D-6E8A-4147-A177-3AD203B41FA5}">
                      <a16:colId xmlns:a16="http://schemas.microsoft.com/office/drawing/2014/main" val="312614455"/>
                    </a:ext>
                  </a:extLst>
                </a:gridCol>
              </a:tblGrid>
              <a:tr h="127000">
                <a:tc rowSpan="2">
                  <a:txBody>
                    <a:bodyPr/>
                    <a:lstStyle/>
                    <a:p>
                      <a:pPr algn="r" fontAlgn="ctr"/>
                      <a:r>
                        <a:rPr lang="en-US" sz="2400" b="0" i="0" u="none" strike="noStrike">
                          <a:solidFill>
                            <a:srgbClr val="000000"/>
                          </a:solidFill>
                          <a:effectLst/>
                          <a:latin typeface="+mn-lt"/>
                        </a:rPr>
                        <a:t>Tier</a:t>
                      </a:r>
                    </a:p>
                  </a:txBody>
                  <a:tcPr marL="0" marR="17145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gridSpan="2">
                  <a:txBody>
                    <a:bodyPr/>
                    <a:lstStyle/>
                    <a:p>
                      <a:pPr algn="ctr" fontAlgn="b"/>
                      <a:r>
                        <a:rPr lang="en-US" sz="2400" b="0" i="0" u="none" strike="noStrike">
                          <a:solidFill>
                            <a:srgbClr val="000000"/>
                          </a:solidFill>
                          <a:effectLst/>
                          <a:latin typeface="+mn-lt"/>
                        </a:rPr>
                        <a:t>ACCOUNTS</a:t>
                      </a:r>
                    </a:p>
                  </a:txBody>
                  <a:tcPr marL="0" marR="0" marT="0" marB="0" anchor="b">
                    <a:lnL w="6350" cap="flat" cmpd="sng" algn="ctr">
                      <a:solidFill>
                        <a:srgbClr val="000000"/>
                      </a:solidFill>
                      <a:prstDash val="solid"/>
                      <a:round/>
                      <a:headEnd type="none" w="med" len="med"/>
                      <a:tailEnd type="none" w="med" len="med"/>
                    </a:lnL>
                    <a:lnR>
                      <a:noFill/>
                    </a:lnR>
                    <a:lnT>
                      <a:noFill/>
                    </a:lnT>
                    <a:lnB>
                      <a:noFill/>
                    </a:lnB>
                    <a:solidFill>
                      <a:srgbClr val="F2F2F2"/>
                    </a:solidFill>
                  </a:tcPr>
                </a:tc>
                <a:tc hMerge="1">
                  <a:txBody>
                    <a:bodyPr/>
                    <a:lstStyle/>
                    <a:p>
                      <a:endParaRPr lang="en-US"/>
                    </a:p>
                  </a:txBody>
                  <a:tcPr/>
                </a:tc>
                <a:tc gridSpan="2">
                  <a:txBody>
                    <a:bodyPr/>
                    <a:lstStyle/>
                    <a:p>
                      <a:pPr algn="ctr" fontAlgn="b"/>
                      <a:r>
                        <a:rPr lang="en-US" sz="2400" b="0" i="0" u="none" strike="noStrike">
                          <a:solidFill>
                            <a:srgbClr val="000000"/>
                          </a:solidFill>
                          <a:effectLst/>
                          <a:latin typeface="+mn-lt"/>
                        </a:rPr>
                        <a:t>REVENUE</a:t>
                      </a:r>
                    </a:p>
                  </a:txBody>
                  <a:tcPr marL="0" marR="0" marT="0" marB="0" anchor="b">
                    <a:lnL>
                      <a:noFill/>
                    </a:lnL>
                    <a:lnR>
                      <a:noFill/>
                    </a:lnR>
                    <a:lnT>
                      <a:noFill/>
                    </a:lnT>
                    <a:lnB>
                      <a:noFill/>
                    </a:lnB>
                    <a:solidFill>
                      <a:srgbClr val="F2F2F2"/>
                    </a:solidFill>
                  </a:tcPr>
                </a:tc>
                <a:tc hMerge="1">
                  <a:txBody>
                    <a:bodyPr/>
                    <a:lstStyle/>
                    <a:p>
                      <a:endParaRPr lang="en-US"/>
                    </a:p>
                  </a:txBody>
                  <a:tcPr/>
                </a:tc>
                <a:extLst>
                  <a:ext uri="{0D108BD9-81ED-4DB2-BD59-A6C34878D82A}">
                    <a16:rowId xmlns:a16="http://schemas.microsoft.com/office/drawing/2014/main" val="3712540537"/>
                  </a:ext>
                </a:extLst>
              </a:tr>
              <a:tr h="127000">
                <a:tc vMerge="1">
                  <a:txBody>
                    <a:bodyPr/>
                    <a:lstStyle/>
                    <a:p>
                      <a:endParaRPr lang="en-US"/>
                    </a:p>
                  </a:txBody>
                  <a:tcPr/>
                </a:tc>
                <a:tc>
                  <a:txBody>
                    <a:bodyPr/>
                    <a:lstStyle/>
                    <a:p>
                      <a:pPr algn="ctr" fontAlgn="b"/>
                      <a:r>
                        <a:rPr lang="en-US" sz="2400" b="0" i="0" u="none" strike="noStrike">
                          <a:solidFill>
                            <a:srgbClr val="000000"/>
                          </a:solidFill>
                          <a:effectLst/>
                          <a:latin typeface="+mn-lt"/>
                        </a:rPr>
                        <a:t>#</a:t>
                      </a:r>
                    </a:p>
                  </a:txBody>
                  <a:tcPr marL="0" marR="0" marT="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2400" b="0" i="0" u="none" strike="noStrike">
                          <a:solidFill>
                            <a:srgbClr val="000000"/>
                          </a:solidFill>
                          <a:effectLst/>
                          <a:latin typeface="+mn-lt"/>
                        </a:rPr>
                        <a:t>% OF TOT</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2400" b="0" i="0" u="none" strike="noStrike">
                          <a:solidFill>
                            <a:srgbClr val="000000"/>
                          </a:solidFill>
                          <a:effectLst/>
                          <a:latin typeface="+mn-lt"/>
                        </a:rPr>
                        <a:t>$M</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2400" b="0" i="0" u="none" strike="noStrike">
                          <a:solidFill>
                            <a:srgbClr val="000000"/>
                          </a:solidFill>
                          <a:effectLst/>
                          <a:latin typeface="+mn-lt"/>
                        </a:rPr>
                        <a:t>% OF TOT</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528670403"/>
                  </a:ext>
                </a:extLst>
              </a:tr>
              <a:tr h="127000">
                <a:tc>
                  <a:txBody>
                    <a:bodyPr/>
                    <a:lstStyle/>
                    <a:p>
                      <a:pPr lvl="1" algn="l" fontAlgn="b"/>
                      <a:r>
                        <a:rPr lang="en-US" sz="2400" b="0" i="0" u="none" strike="noStrike">
                          <a:solidFill>
                            <a:srgbClr val="000000"/>
                          </a:solidFill>
                          <a:effectLst/>
                          <a:latin typeface="+mn-lt"/>
                        </a:rPr>
                        <a:t>A+</a:t>
                      </a:r>
                    </a:p>
                  </a:txBody>
                  <a:tcPr marL="428625"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r" fontAlgn="b"/>
                      <a:r>
                        <a:rPr lang="en-US" sz="2400" b="0" i="0" u="none" strike="noStrike">
                          <a:solidFill>
                            <a:srgbClr val="000000"/>
                          </a:solidFill>
                          <a:effectLst/>
                          <a:latin typeface="+mn-lt"/>
                        </a:rPr>
                        <a:t>19</a:t>
                      </a:r>
                    </a:p>
                  </a:txBody>
                  <a:tcPr marL="0" marR="17145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2400" b="0" i="0" u="none" strike="noStrike">
                          <a:solidFill>
                            <a:srgbClr val="FFFFFF"/>
                          </a:solidFill>
                          <a:effectLst/>
                          <a:latin typeface="+mn-lt"/>
                        </a:rPr>
                        <a:t>2%</a:t>
                      </a:r>
                      <a:endParaRPr lang="en-US" sz="2400" b="0" i="0" u="none" strike="noStrike">
                        <a:solidFill>
                          <a:srgbClr val="000000"/>
                        </a:solidFill>
                        <a:effectLst/>
                        <a:latin typeface="+mn-lt"/>
                      </a:endParaRPr>
                    </a:p>
                  </a:txBody>
                  <a:tcPr marL="0" marR="171450" marT="0" marB="0">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2400" b="0" i="0" u="none" strike="noStrike">
                          <a:solidFill>
                            <a:srgbClr val="000000"/>
                          </a:solidFill>
                          <a:effectLst/>
                          <a:latin typeface="+mn-lt"/>
                        </a:rPr>
                        <a:t>$3.9 </a:t>
                      </a:r>
                    </a:p>
                  </a:txBody>
                  <a:tcPr marL="0" marR="17145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2400" b="0" i="0" u="none" strike="noStrike">
                          <a:solidFill>
                            <a:srgbClr val="FFFFFF"/>
                          </a:solidFill>
                          <a:effectLst/>
                          <a:latin typeface="+mn-lt"/>
                        </a:rPr>
                        <a:t>21%</a:t>
                      </a:r>
                      <a:endParaRPr lang="en-US" sz="2400" b="0" i="0" u="none" strike="noStrike">
                        <a:solidFill>
                          <a:srgbClr val="000000"/>
                        </a:solidFill>
                        <a:effectLst/>
                        <a:latin typeface="+mn-lt"/>
                      </a:endParaRPr>
                    </a:p>
                  </a:txBody>
                  <a:tcPr marL="0" marR="171450" marT="0" marB="0">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213479747"/>
                  </a:ext>
                </a:extLst>
              </a:tr>
              <a:tr h="127000">
                <a:tc>
                  <a:txBody>
                    <a:bodyPr/>
                    <a:lstStyle/>
                    <a:p>
                      <a:pPr lvl="1" algn="l" fontAlgn="b"/>
                      <a:r>
                        <a:rPr lang="en-US" sz="2400" b="0" i="0" u="none" strike="noStrike">
                          <a:solidFill>
                            <a:srgbClr val="000000"/>
                          </a:solidFill>
                          <a:effectLst/>
                          <a:latin typeface="+mn-lt"/>
                        </a:rPr>
                        <a:t>A  </a:t>
                      </a:r>
                    </a:p>
                  </a:txBody>
                  <a:tcPr marL="428625" marR="0" marT="0" marB="0" anchor="b">
                    <a:lnL>
                      <a:noFill/>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fontAlgn="b"/>
                      <a:r>
                        <a:rPr lang="en-US" sz="2400" b="0" i="0" u="none" strike="noStrike">
                          <a:solidFill>
                            <a:srgbClr val="000000"/>
                          </a:solidFill>
                          <a:effectLst/>
                          <a:latin typeface="+mn-lt"/>
                        </a:rPr>
                        <a:t>77</a:t>
                      </a:r>
                    </a:p>
                  </a:txBody>
                  <a:tcPr marL="0" marR="171450" marT="0"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en-US" sz="2400" b="0" i="0" u="none" strike="noStrike">
                          <a:solidFill>
                            <a:srgbClr val="FFFFFF"/>
                          </a:solidFill>
                          <a:effectLst/>
                          <a:latin typeface="+mn-lt"/>
                        </a:rPr>
                        <a:t>7%</a:t>
                      </a:r>
                    </a:p>
                  </a:txBody>
                  <a:tcPr marL="0" marR="171450" marT="0" marB="0" anchor="b">
                    <a:lnL>
                      <a:noFill/>
                    </a:lnL>
                    <a:lnR>
                      <a:noFill/>
                    </a:lnR>
                    <a:lnT>
                      <a:noFill/>
                    </a:lnT>
                    <a:lnB>
                      <a:noFill/>
                    </a:lnB>
                    <a:solidFill>
                      <a:srgbClr val="FFFFFF"/>
                    </a:solidFill>
                  </a:tcPr>
                </a:tc>
                <a:tc>
                  <a:txBody>
                    <a:bodyPr/>
                    <a:lstStyle/>
                    <a:p>
                      <a:pPr algn="r" fontAlgn="b"/>
                      <a:r>
                        <a:rPr lang="en-US" sz="2400" b="0" i="0" u="none" strike="noStrike">
                          <a:solidFill>
                            <a:srgbClr val="000000"/>
                          </a:solidFill>
                          <a:effectLst/>
                          <a:latin typeface="+mn-lt"/>
                        </a:rPr>
                        <a:t>$4.7 </a:t>
                      </a:r>
                    </a:p>
                  </a:txBody>
                  <a:tcPr marL="0" marR="171450" marT="0" marB="0" anchor="b">
                    <a:lnL>
                      <a:noFill/>
                    </a:lnL>
                    <a:lnR>
                      <a:noFill/>
                    </a:lnR>
                    <a:lnT>
                      <a:noFill/>
                    </a:lnT>
                    <a:lnB>
                      <a:noFill/>
                    </a:lnB>
                    <a:solidFill>
                      <a:srgbClr val="FFFFFF"/>
                    </a:solidFill>
                  </a:tcPr>
                </a:tc>
                <a:tc>
                  <a:txBody>
                    <a:bodyPr/>
                    <a:lstStyle/>
                    <a:p>
                      <a:pPr algn="r" fontAlgn="b"/>
                      <a:r>
                        <a:rPr lang="en-US" sz="2400" b="0" i="0" u="none" strike="noStrike">
                          <a:solidFill>
                            <a:srgbClr val="FFFFFF"/>
                          </a:solidFill>
                          <a:effectLst/>
                          <a:latin typeface="+mn-lt"/>
                        </a:rPr>
                        <a:t>25%</a:t>
                      </a:r>
                    </a:p>
                  </a:txBody>
                  <a:tcPr marL="0" marR="171450" marT="0" marB="0" anchor="b">
                    <a:lnL>
                      <a:noFill/>
                    </a:lnL>
                    <a:lnR>
                      <a:noFill/>
                    </a:lnR>
                    <a:lnT>
                      <a:noFill/>
                    </a:lnT>
                    <a:lnB>
                      <a:noFill/>
                    </a:lnB>
                    <a:solidFill>
                      <a:srgbClr val="FFFFFF"/>
                    </a:solidFill>
                  </a:tcPr>
                </a:tc>
                <a:extLst>
                  <a:ext uri="{0D108BD9-81ED-4DB2-BD59-A6C34878D82A}">
                    <a16:rowId xmlns:a16="http://schemas.microsoft.com/office/drawing/2014/main" val="2541746703"/>
                  </a:ext>
                </a:extLst>
              </a:tr>
              <a:tr h="127000">
                <a:tc>
                  <a:txBody>
                    <a:bodyPr/>
                    <a:lstStyle/>
                    <a:p>
                      <a:pPr lvl="1" algn="l" fontAlgn="b"/>
                      <a:r>
                        <a:rPr lang="en-US" sz="2400" b="0" i="0" u="none" strike="noStrike">
                          <a:solidFill>
                            <a:srgbClr val="000000"/>
                          </a:solidFill>
                          <a:effectLst/>
                          <a:latin typeface="+mn-lt"/>
                        </a:rPr>
                        <a:t>B  </a:t>
                      </a:r>
                    </a:p>
                  </a:txBody>
                  <a:tcPr marL="428625" marR="0" marT="0" marB="0" anchor="b">
                    <a:lnL>
                      <a:noFill/>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fontAlgn="b"/>
                      <a:r>
                        <a:rPr lang="en-US" sz="2400" b="0" i="0" u="none" strike="noStrike">
                          <a:solidFill>
                            <a:srgbClr val="000000"/>
                          </a:solidFill>
                          <a:effectLst/>
                          <a:latin typeface="+mn-lt"/>
                        </a:rPr>
                        <a:t>338</a:t>
                      </a:r>
                    </a:p>
                  </a:txBody>
                  <a:tcPr marL="0" marR="171450" marT="0"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en-US" sz="2400" b="0" i="0" u="none" strike="noStrike">
                          <a:solidFill>
                            <a:srgbClr val="FFFFFF"/>
                          </a:solidFill>
                          <a:effectLst/>
                          <a:latin typeface="+mn-lt"/>
                        </a:rPr>
                        <a:t>31%</a:t>
                      </a:r>
                    </a:p>
                  </a:txBody>
                  <a:tcPr marL="0" marR="171450" marT="0" marB="0" anchor="b">
                    <a:lnL>
                      <a:noFill/>
                    </a:lnL>
                    <a:lnR>
                      <a:noFill/>
                    </a:lnR>
                    <a:lnT>
                      <a:noFill/>
                    </a:lnT>
                    <a:lnB>
                      <a:noFill/>
                    </a:lnB>
                    <a:solidFill>
                      <a:srgbClr val="FFFFFF"/>
                    </a:solidFill>
                  </a:tcPr>
                </a:tc>
                <a:tc>
                  <a:txBody>
                    <a:bodyPr/>
                    <a:lstStyle/>
                    <a:p>
                      <a:pPr algn="r" fontAlgn="b"/>
                      <a:r>
                        <a:rPr lang="en-US" sz="2400" b="0" i="0" u="none" strike="noStrike">
                          <a:solidFill>
                            <a:srgbClr val="000000"/>
                          </a:solidFill>
                          <a:effectLst/>
                          <a:latin typeface="+mn-lt"/>
                        </a:rPr>
                        <a:t>$6.0 </a:t>
                      </a:r>
                    </a:p>
                  </a:txBody>
                  <a:tcPr marL="0" marR="171450" marT="0" marB="0" anchor="b">
                    <a:lnL>
                      <a:noFill/>
                    </a:lnL>
                    <a:lnR>
                      <a:noFill/>
                    </a:lnR>
                    <a:lnT>
                      <a:noFill/>
                    </a:lnT>
                    <a:lnB>
                      <a:noFill/>
                    </a:lnB>
                    <a:solidFill>
                      <a:srgbClr val="FFFFFF"/>
                    </a:solidFill>
                  </a:tcPr>
                </a:tc>
                <a:tc>
                  <a:txBody>
                    <a:bodyPr/>
                    <a:lstStyle/>
                    <a:p>
                      <a:pPr algn="r" fontAlgn="b"/>
                      <a:r>
                        <a:rPr lang="en-US" sz="2400" b="0" i="0" u="none" strike="noStrike">
                          <a:solidFill>
                            <a:srgbClr val="FFFFFF"/>
                          </a:solidFill>
                          <a:effectLst/>
                          <a:latin typeface="+mn-lt"/>
                        </a:rPr>
                        <a:t>32%</a:t>
                      </a:r>
                    </a:p>
                  </a:txBody>
                  <a:tcPr marL="0" marR="171450" marT="0" marB="0" anchor="b">
                    <a:lnL>
                      <a:noFill/>
                    </a:lnL>
                    <a:lnR>
                      <a:noFill/>
                    </a:lnR>
                    <a:lnT>
                      <a:noFill/>
                    </a:lnT>
                    <a:lnB>
                      <a:noFill/>
                    </a:lnB>
                    <a:solidFill>
                      <a:srgbClr val="FFFFFF"/>
                    </a:solidFill>
                  </a:tcPr>
                </a:tc>
                <a:extLst>
                  <a:ext uri="{0D108BD9-81ED-4DB2-BD59-A6C34878D82A}">
                    <a16:rowId xmlns:a16="http://schemas.microsoft.com/office/drawing/2014/main" val="529490541"/>
                  </a:ext>
                </a:extLst>
              </a:tr>
              <a:tr h="127000">
                <a:tc>
                  <a:txBody>
                    <a:bodyPr/>
                    <a:lstStyle/>
                    <a:p>
                      <a:pPr lvl="1" algn="l" fontAlgn="b"/>
                      <a:r>
                        <a:rPr lang="en-US" sz="2400" b="0" i="0" u="none" strike="noStrike">
                          <a:solidFill>
                            <a:srgbClr val="000000"/>
                          </a:solidFill>
                          <a:effectLst/>
                          <a:latin typeface="+mn-lt"/>
                        </a:rPr>
                        <a:t>C  </a:t>
                      </a:r>
                    </a:p>
                  </a:txBody>
                  <a:tcPr marL="428625" marR="0" marT="0" marB="0" anchor="b">
                    <a:lnL>
                      <a:noFill/>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fontAlgn="b"/>
                      <a:r>
                        <a:rPr lang="en-US" sz="2400" b="0" i="0" u="none" strike="noStrike">
                          <a:solidFill>
                            <a:srgbClr val="000000"/>
                          </a:solidFill>
                          <a:effectLst/>
                          <a:latin typeface="+mn-lt"/>
                        </a:rPr>
                        <a:t>425</a:t>
                      </a:r>
                    </a:p>
                  </a:txBody>
                  <a:tcPr marL="0" marR="171450" marT="0"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en-US" sz="2400" b="0" i="0" u="none" strike="noStrike">
                          <a:solidFill>
                            <a:srgbClr val="FFFFFF"/>
                          </a:solidFill>
                          <a:effectLst/>
                          <a:latin typeface="+mn-lt"/>
                        </a:rPr>
                        <a:t>39%</a:t>
                      </a:r>
                    </a:p>
                  </a:txBody>
                  <a:tcPr marL="0" marR="171450" marT="0" marB="0" anchor="b">
                    <a:lnL>
                      <a:noFill/>
                    </a:lnL>
                    <a:lnR>
                      <a:noFill/>
                    </a:lnR>
                    <a:lnT>
                      <a:noFill/>
                    </a:lnT>
                    <a:lnB>
                      <a:noFill/>
                    </a:lnB>
                    <a:solidFill>
                      <a:srgbClr val="FFFFFF"/>
                    </a:solidFill>
                  </a:tcPr>
                </a:tc>
                <a:tc>
                  <a:txBody>
                    <a:bodyPr/>
                    <a:lstStyle/>
                    <a:p>
                      <a:pPr algn="r" fontAlgn="b"/>
                      <a:r>
                        <a:rPr lang="en-US" sz="2400" b="0" i="0" u="none" strike="noStrike">
                          <a:solidFill>
                            <a:srgbClr val="000000"/>
                          </a:solidFill>
                          <a:effectLst/>
                          <a:latin typeface="+mn-lt"/>
                        </a:rPr>
                        <a:t>$2.8 </a:t>
                      </a:r>
                    </a:p>
                  </a:txBody>
                  <a:tcPr marL="0" marR="171450" marT="0" marB="0" anchor="b">
                    <a:lnL>
                      <a:noFill/>
                    </a:lnL>
                    <a:lnR>
                      <a:noFill/>
                    </a:lnR>
                    <a:lnT>
                      <a:noFill/>
                    </a:lnT>
                    <a:lnB>
                      <a:noFill/>
                    </a:lnB>
                    <a:solidFill>
                      <a:srgbClr val="FFFFFF"/>
                    </a:solidFill>
                  </a:tcPr>
                </a:tc>
                <a:tc>
                  <a:txBody>
                    <a:bodyPr/>
                    <a:lstStyle/>
                    <a:p>
                      <a:pPr algn="r" fontAlgn="b"/>
                      <a:r>
                        <a:rPr lang="en-US" sz="2400" b="0" i="0" u="none" strike="noStrike">
                          <a:solidFill>
                            <a:srgbClr val="FFFFFF"/>
                          </a:solidFill>
                          <a:effectLst/>
                          <a:latin typeface="+mn-lt"/>
                        </a:rPr>
                        <a:t>15%</a:t>
                      </a:r>
                    </a:p>
                  </a:txBody>
                  <a:tcPr marL="0" marR="171450" marT="0" marB="0" anchor="b">
                    <a:lnL>
                      <a:noFill/>
                    </a:lnL>
                    <a:lnR>
                      <a:noFill/>
                    </a:lnR>
                    <a:lnT>
                      <a:noFill/>
                    </a:lnT>
                    <a:lnB>
                      <a:noFill/>
                    </a:lnB>
                    <a:solidFill>
                      <a:srgbClr val="FFFFFF"/>
                    </a:solidFill>
                  </a:tcPr>
                </a:tc>
                <a:extLst>
                  <a:ext uri="{0D108BD9-81ED-4DB2-BD59-A6C34878D82A}">
                    <a16:rowId xmlns:a16="http://schemas.microsoft.com/office/drawing/2014/main" val="209647739"/>
                  </a:ext>
                </a:extLst>
              </a:tr>
              <a:tr h="127000">
                <a:tc>
                  <a:txBody>
                    <a:bodyPr/>
                    <a:lstStyle/>
                    <a:p>
                      <a:pPr lvl="1" algn="l" fontAlgn="b"/>
                      <a:r>
                        <a:rPr lang="en-US" sz="2400" b="0" i="0" u="none" strike="noStrike" dirty="0">
                          <a:solidFill>
                            <a:srgbClr val="000000"/>
                          </a:solidFill>
                          <a:effectLst/>
                          <a:latin typeface="+mn-lt"/>
                        </a:rPr>
                        <a:t>D  </a:t>
                      </a:r>
                    </a:p>
                  </a:txBody>
                  <a:tcPr marL="428625" marR="0" marT="0" marB="0" anchor="b">
                    <a:lnL>
                      <a:noFill/>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r" fontAlgn="b"/>
                      <a:r>
                        <a:rPr lang="en-US" sz="2400" b="0" i="0" u="none" strike="noStrike">
                          <a:solidFill>
                            <a:srgbClr val="000000"/>
                          </a:solidFill>
                          <a:effectLst/>
                          <a:latin typeface="+mn-lt"/>
                        </a:rPr>
                        <a:t>24</a:t>
                      </a:r>
                    </a:p>
                  </a:txBody>
                  <a:tcPr marL="0" marR="171450" marT="0"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en-US" sz="2400" b="0" i="0" u="none" strike="noStrike">
                          <a:solidFill>
                            <a:srgbClr val="FFFFFF"/>
                          </a:solidFill>
                          <a:effectLst/>
                          <a:latin typeface="+mn-lt"/>
                        </a:rPr>
                        <a:t>2%</a:t>
                      </a:r>
                    </a:p>
                  </a:txBody>
                  <a:tcPr marL="0" marR="171450" marT="0" marB="0" anchor="b">
                    <a:lnL>
                      <a:noFill/>
                    </a:lnL>
                    <a:lnR>
                      <a:noFill/>
                    </a:lnR>
                    <a:lnT>
                      <a:noFill/>
                    </a:lnT>
                    <a:lnB>
                      <a:noFill/>
                    </a:lnB>
                    <a:solidFill>
                      <a:srgbClr val="FFFFFF"/>
                    </a:solidFill>
                  </a:tcPr>
                </a:tc>
                <a:tc>
                  <a:txBody>
                    <a:bodyPr/>
                    <a:lstStyle/>
                    <a:p>
                      <a:pPr algn="r" fontAlgn="b"/>
                      <a:r>
                        <a:rPr lang="en-US" sz="2400" b="0" i="0" u="none" strike="noStrike">
                          <a:solidFill>
                            <a:srgbClr val="000000"/>
                          </a:solidFill>
                          <a:effectLst/>
                          <a:latin typeface="+mn-lt"/>
                        </a:rPr>
                        <a:t>$0.4 </a:t>
                      </a:r>
                    </a:p>
                  </a:txBody>
                  <a:tcPr marL="0" marR="171450" marT="0" marB="0" anchor="b">
                    <a:lnL>
                      <a:noFill/>
                    </a:lnL>
                    <a:lnR>
                      <a:noFill/>
                    </a:lnR>
                    <a:lnT>
                      <a:noFill/>
                    </a:lnT>
                    <a:lnB>
                      <a:noFill/>
                    </a:lnB>
                    <a:solidFill>
                      <a:srgbClr val="FFFFFF"/>
                    </a:solidFill>
                  </a:tcPr>
                </a:tc>
                <a:tc>
                  <a:txBody>
                    <a:bodyPr/>
                    <a:lstStyle/>
                    <a:p>
                      <a:pPr algn="r" fontAlgn="b"/>
                      <a:r>
                        <a:rPr lang="en-US" sz="2400" b="0" i="0" u="none" strike="noStrike">
                          <a:solidFill>
                            <a:srgbClr val="FFFFFF"/>
                          </a:solidFill>
                          <a:effectLst/>
                          <a:latin typeface="+mn-lt"/>
                        </a:rPr>
                        <a:t>2%</a:t>
                      </a:r>
                    </a:p>
                  </a:txBody>
                  <a:tcPr marL="0" marR="171450" marT="0" marB="0" anchor="b">
                    <a:lnL>
                      <a:noFill/>
                    </a:lnL>
                    <a:lnR>
                      <a:noFill/>
                    </a:lnR>
                    <a:lnT>
                      <a:noFill/>
                    </a:lnT>
                    <a:lnB>
                      <a:noFill/>
                    </a:lnB>
                    <a:solidFill>
                      <a:srgbClr val="FFFFFF"/>
                    </a:solidFill>
                  </a:tcPr>
                </a:tc>
                <a:extLst>
                  <a:ext uri="{0D108BD9-81ED-4DB2-BD59-A6C34878D82A}">
                    <a16:rowId xmlns:a16="http://schemas.microsoft.com/office/drawing/2014/main" val="4043835984"/>
                  </a:ext>
                </a:extLst>
              </a:tr>
              <a:tr h="127000">
                <a:tc>
                  <a:txBody>
                    <a:bodyPr/>
                    <a:lstStyle/>
                    <a:p>
                      <a:pPr algn="l" fontAlgn="b"/>
                      <a:r>
                        <a:rPr lang="en-US" sz="2400" b="0" i="0" u="none" strike="noStrike">
                          <a:solidFill>
                            <a:srgbClr val="000000"/>
                          </a:solidFill>
                          <a:effectLst/>
                          <a:latin typeface="+mn-lt"/>
                        </a:rPr>
                        <a:t>All other </a:t>
                      </a:r>
                    </a:p>
                  </a:txBody>
                  <a:tcPr marL="85725" marR="0" marT="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r" fontAlgn="b"/>
                      <a:r>
                        <a:rPr lang="en-US" sz="2400" b="0" i="0" u="none" strike="noStrike">
                          <a:solidFill>
                            <a:srgbClr val="000000"/>
                          </a:solidFill>
                          <a:effectLst/>
                          <a:latin typeface="+mn-lt"/>
                        </a:rPr>
                        <a:t>205</a:t>
                      </a:r>
                    </a:p>
                  </a:txBody>
                  <a:tcPr marL="0" marR="171450" marT="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2400" b="0" i="0" u="none" strike="noStrike">
                          <a:solidFill>
                            <a:srgbClr val="FFFFFF"/>
                          </a:solidFill>
                          <a:effectLst/>
                          <a:latin typeface="+mn-lt"/>
                        </a:rPr>
                        <a:t>19%</a:t>
                      </a:r>
                    </a:p>
                  </a:txBody>
                  <a:tcPr marL="0" marR="17145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2400" b="0" i="0" u="none" strike="noStrike">
                          <a:solidFill>
                            <a:srgbClr val="000000"/>
                          </a:solidFill>
                          <a:effectLst/>
                          <a:latin typeface="+mn-lt"/>
                        </a:rPr>
                        <a:t>$0.9 </a:t>
                      </a:r>
                    </a:p>
                  </a:txBody>
                  <a:tcPr marL="0" marR="17145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2400" b="0" i="0" u="none" strike="noStrike">
                          <a:solidFill>
                            <a:srgbClr val="FFFFFF"/>
                          </a:solidFill>
                          <a:effectLst/>
                          <a:latin typeface="+mn-lt"/>
                        </a:rPr>
                        <a:t>5%</a:t>
                      </a:r>
                    </a:p>
                  </a:txBody>
                  <a:tcPr marL="0" marR="17145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14796741"/>
                  </a:ext>
                </a:extLst>
              </a:tr>
              <a:tr h="127000">
                <a:tc>
                  <a:txBody>
                    <a:bodyPr/>
                    <a:lstStyle/>
                    <a:p>
                      <a:pPr algn="ctr" fontAlgn="b"/>
                      <a:r>
                        <a:rPr lang="en-US" sz="2400" b="0" i="0" u="none" strike="noStrike">
                          <a:solidFill>
                            <a:srgbClr val="000000"/>
                          </a:solidFill>
                          <a:effectLst/>
                          <a:latin typeface="+mn-lt"/>
                        </a:rPr>
                        <a:t>TOTAL</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ctr" fontAlgn="b"/>
                      <a:r>
                        <a:rPr lang="en-US" sz="2400" b="0" i="0" u="none" strike="noStrike">
                          <a:solidFill>
                            <a:srgbClr val="000000"/>
                          </a:solidFill>
                          <a:effectLst/>
                          <a:latin typeface="+mn-lt"/>
                        </a:rPr>
                        <a:t>1088</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2400" b="0" i="0" u="none" strike="noStrike">
                          <a:solidFill>
                            <a:srgbClr val="000000"/>
                          </a:solidFill>
                          <a:effectLst/>
                          <a:latin typeface="+mn-lt"/>
                        </a:rPr>
                        <a:t>100%</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2400" b="0" i="0" u="none" strike="noStrike">
                          <a:solidFill>
                            <a:srgbClr val="000000"/>
                          </a:solidFill>
                          <a:effectLst/>
                          <a:latin typeface="+mn-lt"/>
                        </a:rPr>
                        <a:t>$18.7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2400" b="0" i="0" u="none" strike="noStrike" dirty="0">
                          <a:solidFill>
                            <a:srgbClr val="000000"/>
                          </a:solidFill>
                          <a:effectLst/>
                          <a:latin typeface="+mn-lt"/>
                        </a:rPr>
                        <a:t>100%</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731174894"/>
                  </a:ext>
                </a:extLst>
              </a:tr>
            </a:tbl>
          </a:graphicData>
        </a:graphic>
      </p:graphicFrame>
      <p:graphicFrame>
        <p:nvGraphicFramePr>
          <p:cNvPr id="6" name="Chart 5">
            <a:extLst>
              <a:ext uri="{FF2B5EF4-FFF2-40B4-BE49-F238E27FC236}">
                <a16:creationId xmlns:a16="http://schemas.microsoft.com/office/drawing/2014/main" id="{28015A5D-AE37-ED42-96C7-8FEB9FE204A7}"/>
              </a:ext>
            </a:extLst>
          </p:cNvPr>
          <p:cNvGraphicFramePr/>
          <p:nvPr>
            <p:extLst>
              <p:ext uri="{D42A27DB-BD31-4B8C-83A1-F6EECF244321}">
                <p14:modId xmlns:p14="http://schemas.microsoft.com/office/powerpoint/2010/main" val="135628308"/>
              </p:ext>
            </p:extLst>
          </p:nvPr>
        </p:nvGraphicFramePr>
        <p:xfrm>
          <a:off x="5669214" y="2514600"/>
          <a:ext cx="1645986" cy="2209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B87A8080-6E61-4C49-B4EC-271095BC2B0F}"/>
              </a:ext>
            </a:extLst>
          </p:cNvPr>
          <p:cNvGraphicFramePr>
            <a:graphicFrameLocks/>
          </p:cNvGraphicFramePr>
          <p:nvPr>
            <p:extLst>
              <p:ext uri="{D42A27DB-BD31-4B8C-83A1-F6EECF244321}">
                <p14:modId xmlns:p14="http://schemas.microsoft.com/office/powerpoint/2010/main" val="3347530292"/>
              </p:ext>
            </p:extLst>
          </p:nvPr>
        </p:nvGraphicFramePr>
        <p:xfrm>
          <a:off x="8686800" y="2514600"/>
          <a:ext cx="1371600" cy="22098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99395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47821581-1106-CD4D-9EBD-1222FEB288D8}"/>
              </a:ext>
            </a:extLst>
          </p:cNvPr>
          <p:cNvGraphicFramePr/>
          <p:nvPr>
            <p:extLst>
              <p:ext uri="{D42A27DB-BD31-4B8C-83A1-F6EECF244321}">
                <p14:modId xmlns:p14="http://schemas.microsoft.com/office/powerpoint/2010/main" val="3700306664"/>
              </p:ext>
            </p:extLst>
          </p:nvPr>
        </p:nvGraphicFramePr>
        <p:xfrm>
          <a:off x="1566533" y="1648326"/>
          <a:ext cx="4693653" cy="3744049"/>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392D5BE0-47DC-0E42-AE1D-121532988F3E}"/>
              </a:ext>
            </a:extLst>
          </p:cNvPr>
          <p:cNvSpPr txBox="1"/>
          <p:nvPr/>
        </p:nvSpPr>
        <p:spPr>
          <a:xfrm>
            <a:off x="2185993" y="1280959"/>
            <a:ext cx="3257550" cy="400110"/>
          </a:xfrm>
          <a:prstGeom prst="rect">
            <a:avLst/>
          </a:prstGeom>
          <a:noFill/>
        </p:spPr>
        <p:txBody>
          <a:bodyPr wrap="square" rtlCol="0">
            <a:spAutoFit/>
          </a:bodyPr>
          <a:lstStyle/>
          <a:p>
            <a:r>
              <a:rPr lang="en-US" sz="2000" dirty="0"/>
              <a:t>% of Total </a:t>
            </a:r>
            <a:r>
              <a:rPr lang="en-US" sz="2000" b="1" dirty="0"/>
              <a:t>Accounts</a:t>
            </a:r>
          </a:p>
        </p:txBody>
      </p:sp>
      <p:sp>
        <p:nvSpPr>
          <p:cNvPr id="4" name="TextBox 3">
            <a:extLst>
              <a:ext uri="{FF2B5EF4-FFF2-40B4-BE49-F238E27FC236}">
                <a16:creationId xmlns:a16="http://schemas.microsoft.com/office/drawing/2014/main" id="{FE353D4B-44FA-304E-8D2D-6AB92BFE4C79}"/>
              </a:ext>
            </a:extLst>
          </p:cNvPr>
          <p:cNvSpPr txBox="1"/>
          <p:nvPr/>
        </p:nvSpPr>
        <p:spPr>
          <a:xfrm>
            <a:off x="1728793" y="519874"/>
            <a:ext cx="4300538" cy="584775"/>
          </a:xfrm>
          <a:prstGeom prst="rect">
            <a:avLst/>
          </a:prstGeom>
          <a:noFill/>
        </p:spPr>
        <p:txBody>
          <a:bodyPr wrap="square" rtlCol="0">
            <a:spAutoFit/>
          </a:bodyPr>
          <a:lstStyle/>
          <a:p>
            <a:r>
              <a:rPr lang="en-US" sz="3200" b="1" dirty="0">
                <a:latin typeface="+mj-lt"/>
              </a:rPr>
              <a:t>New client tier share</a:t>
            </a:r>
          </a:p>
        </p:txBody>
      </p:sp>
      <p:graphicFrame>
        <p:nvGraphicFramePr>
          <p:cNvPr id="5" name="Chart 4">
            <a:extLst>
              <a:ext uri="{FF2B5EF4-FFF2-40B4-BE49-F238E27FC236}">
                <a16:creationId xmlns:a16="http://schemas.microsoft.com/office/drawing/2014/main" id="{9151EDF9-BD3A-FD47-A85B-C9726DF8E901}"/>
              </a:ext>
            </a:extLst>
          </p:cNvPr>
          <p:cNvGraphicFramePr/>
          <p:nvPr>
            <p:extLst>
              <p:ext uri="{D42A27DB-BD31-4B8C-83A1-F6EECF244321}">
                <p14:modId xmlns:p14="http://schemas.microsoft.com/office/powerpoint/2010/main" val="3730884067"/>
              </p:ext>
            </p:extLst>
          </p:nvPr>
        </p:nvGraphicFramePr>
        <p:xfrm>
          <a:off x="5581315" y="1648326"/>
          <a:ext cx="4693653" cy="3744049"/>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8F630693-6E16-D140-9831-E171F5BF68EC}"/>
              </a:ext>
            </a:extLst>
          </p:cNvPr>
          <p:cNvSpPr txBox="1"/>
          <p:nvPr/>
        </p:nvSpPr>
        <p:spPr>
          <a:xfrm>
            <a:off x="6200775" y="1280959"/>
            <a:ext cx="3257550" cy="400110"/>
          </a:xfrm>
          <a:prstGeom prst="rect">
            <a:avLst/>
          </a:prstGeom>
          <a:noFill/>
        </p:spPr>
        <p:txBody>
          <a:bodyPr wrap="square" rtlCol="0">
            <a:spAutoFit/>
          </a:bodyPr>
          <a:lstStyle/>
          <a:p>
            <a:r>
              <a:rPr lang="en-US" sz="2000" dirty="0"/>
              <a:t>% of Total </a:t>
            </a:r>
            <a:r>
              <a:rPr lang="en-US" sz="2000" b="1" dirty="0"/>
              <a:t>Revenue</a:t>
            </a:r>
          </a:p>
        </p:txBody>
      </p:sp>
    </p:spTree>
    <p:extLst>
      <p:ext uri="{BB962C8B-B14F-4D97-AF65-F5344CB8AC3E}">
        <p14:creationId xmlns:p14="http://schemas.microsoft.com/office/powerpoint/2010/main" val="1455168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47821581-1106-CD4D-9EBD-1222FEB288D8}"/>
              </a:ext>
            </a:extLst>
          </p:cNvPr>
          <p:cNvGraphicFramePr/>
          <p:nvPr/>
        </p:nvGraphicFramePr>
        <p:xfrm>
          <a:off x="1566533" y="1648326"/>
          <a:ext cx="4693653" cy="3744049"/>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392D5BE0-47DC-0E42-AE1D-121532988F3E}"/>
              </a:ext>
            </a:extLst>
          </p:cNvPr>
          <p:cNvSpPr txBox="1"/>
          <p:nvPr/>
        </p:nvSpPr>
        <p:spPr>
          <a:xfrm>
            <a:off x="2005018" y="1280959"/>
            <a:ext cx="8129582" cy="400110"/>
          </a:xfrm>
          <a:prstGeom prst="rect">
            <a:avLst/>
          </a:prstGeom>
          <a:noFill/>
        </p:spPr>
        <p:txBody>
          <a:bodyPr wrap="square" rtlCol="0">
            <a:spAutoFit/>
          </a:bodyPr>
          <a:lstStyle/>
          <a:p>
            <a:r>
              <a:rPr lang="en-US" sz="2000" dirty="0">
                <a:solidFill>
                  <a:schemeClr val="tx1">
                    <a:lumMod val="50000"/>
                    <a:lumOff val="50000"/>
                  </a:schemeClr>
                </a:solidFill>
              </a:rPr>
              <a:t>TIER | % OF TOTAL </a:t>
            </a:r>
            <a:r>
              <a:rPr lang="en-US" sz="2000" b="1" dirty="0">
                <a:solidFill>
                  <a:schemeClr val="tx1">
                    <a:lumMod val="50000"/>
                    <a:lumOff val="50000"/>
                  </a:schemeClr>
                </a:solidFill>
              </a:rPr>
              <a:t>ACCOUNTS  </a:t>
            </a:r>
            <a:r>
              <a:rPr lang="en-US" sz="2000" dirty="0">
                <a:solidFill>
                  <a:schemeClr val="tx1">
                    <a:lumMod val="50000"/>
                    <a:lumOff val="50000"/>
                  </a:schemeClr>
                </a:solidFill>
              </a:rPr>
              <a:t>| % OF </a:t>
            </a:r>
            <a:r>
              <a:rPr lang="en-US" sz="2000" b="1" dirty="0">
                <a:solidFill>
                  <a:schemeClr val="tx1">
                    <a:lumMod val="50000"/>
                    <a:lumOff val="50000"/>
                  </a:schemeClr>
                </a:solidFill>
              </a:rPr>
              <a:t>REVENUE</a:t>
            </a:r>
          </a:p>
        </p:txBody>
      </p:sp>
      <p:sp>
        <p:nvSpPr>
          <p:cNvPr id="4" name="TextBox 3">
            <a:extLst>
              <a:ext uri="{FF2B5EF4-FFF2-40B4-BE49-F238E27FC236}">
                <a16:creationId xmlns:a16="http://schemas.microsoft.com/office/drawing/2014/main" id="{FE353D4B-44FA-304E-8D2D-6AB92BFE4C79}"/>
              </a:ext>
            </a:extLst>
          </p:cNvPr>
          <p:cNvSpPr txBox="1"/>
          <p:nvPr/>
        </p:nvSpPr>
        <p:spPr>
          <a:xfrm>
            <a:off x="1728793" y="519874"/>
            <a:ext cx="4300538" cy="584775"/>
          </a:xfrm>
          <a:prstGeom prst="rect">
            <a:avLst/>
          </a:prstGeom>
          <a:noFill/>
        </p:spPr>
        <p:txBody>
          <a:bodyPr wrap="square" rtlCol="0">
            <a:spAutoFit/>
          </a:bodyPr>
          <a:lstStyle/>
          <a:p>
            <a:r>
              <a:rPr lang="en-US" sz="3200" b="1" dirty="0">
                <a:latin typeface="+mj-lt"/>
              </a:rPr>
              <a:t>New client tier share</a:t>
            </a:r>
          </a:p>
        </p:txBody>
      </p:sp>
      <p:graphicFrame>
        <p:nvGraphicFramePr>
          <p:cNvPr id="7" name="Chart 6">
            <a:extLst>
              <a:ext uri="{FF2B5EF4-FFF2-40B4-BE49-F238E27FC236}">
                <a16:creationId xmlns:a16="http://schemas.microsoft.com/office/drawing/2014/main" id="{D1C6C2C5-B430-EE44-B6F7-B4098DD17464}"/>
              </a:ext>
            </a:extLst>
          </p:cNvPr>
          <p:cNvGraphicFramePr/>
          <p:nvPr/>
        </p:nvGraphicFramePr>
        <p:xfrm>
          <a:off x="5960783" y="1681069"/>
          <a:ext cx="3616363" cy="37440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66100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47821581-1106-CD4D-9EBD-1222FEB288D8}"/>
              </a:ext>
            </a:extLst>
          </p:cNvPr>
          <p:cNvGraphicFramePr/>
          <p:nvPr/>
        </p:nvGraphicFramePr>
        <p:xfrm>
          <a:off x="1532235" y="1857378"/>
          <a:ext cx="4693653" cy="4480747"/>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392D5BE0-47DC-0E42-AE1D-121532988F3E}"/>
              </a:ext>
            </a:extLst>
          </p:cNvPr>
          <p:cNvSpPr txBox="1"/>
          <p:nvPr/>
        </p:nvSpPr>
        <p:spPr>
          <a:xfrm>
            <a:off x="1728793" y="1289425"/>
            <a:ext cx="8129582" cy="400110"/>
          </a:xfrm>
          <a:prstGeom prst="rect">
            <a:avLst/>
          </a:prstGeom>
          <a:noFill/>
        </p:spPr>
        <p:txBody>
          <a:bodyPr wrap="square" rtlCol="0">
            <a:spAutoFit/>
          </a:bodyPr>
          <a:lstStyle/>
          <a:p>
            <a:r>
              <a:rPr lang="en-US" sz="2000" dirty="0">
                <a:solidFill>
                  <a:schemeClr val="tx1">
                    <a:lumMod val="50000"/>
                    <a:lumOff val="50000"/>
                  </a:schemeClr>
                </a:solidFill>
              </a:rPr>
              <a:t>TIER   |    % OF TOTAL </a:t>
            </a:r>
            <a:r>
              <a:rPr lang="en-US" sz="2000" b="1" dirty="0">
                <a:solidFill>
                  <a:schemeClr val="accent1">
                    <a:lumMod val="40000"/>
                    <a:lumOff val="60000"/>
                  </a:schemeClr>
                </a:solidFill>
              </a:rPr>
              <a:t>ACCOUNTS</a:t>
            </a:r>
            <a:r>
              <a:rPr lang="en-US" sz="2000" b="1" dirty="0"/>
              <a:t> </a:t>
            </a:r>
            <a:r>
              <a:rPr lang="en-US" sz="2000" dirty="0">
                <a:solidFill>
                  <a:schemeClr val="tx1">
                    <a:lumMod val="50000"/>
                    <a:lumOff val="50000"/>
                  </a:schemeClr>
                </a:solidFill>
              </a:rPr>
              <a:t>vs. </a:t>
            </a:r>
            <a:r>
              <a:rPr lang="en-US" sz="2000" b="1" dirty="0">
                <a:solidFill>
                  <a:schemeClr val="accent1">
                    <a:lumMod val="75000"/>
                  </a:schemeClr>
                </a:solidFill>
              </a:rPr>
              <a:t>REVENUE</a:t>
            </a:r>
          </a:p>
        </p:txBody>
      </p:sp>
      <p:sp>
        <p:nvSpPr>
          <p:cNvPr id="4" name="TextBox 3">
            <a:extLst>
              <a:ext uri="{FF2B5EF4-FFF2-40B4-BE49-F238E27FC236}">
                <a16:creationId xmlns:a16="http://schemas.microsoft.com/office/drawing/2014/main" id="{FE353D4B-44FA-304E-8D2D-6AB92BFE4C79}"/>
              </a:ext>
            </a:extLst>
          </p:cNvPr>
          <p:cNvSpPr txBox="1"/>
          <p:nvPr/>
        </p:nvSpPr>
        <p:spPr>
          <a:xfrm>
            <a:off x="1728793" y="519874"/>
            <a:ext cx="4300538" cy="584775"/>
          </a:xfrm>
          <a:prstGeom prst="rect">
            <a:avLst/>
          </a:prstGeom>
          <a:noFill/>
        </p:spPr>
        <p:txBody>
          <a:bodyPr wrap="square" rtlCol="0">
            <a:spAutoFit/>
          </a:bodyPr>
          <a:lstStyle/>
          <a:p>
            <a:r>
              <a:rPr lang="en-US" sz="3200" b="1" dirty="0">
                <a:latin typeface="+mj-lt"/>
              </a:rPr>
              <a:t>New client tier share</a:t>
            </a:r>
          </a:p>
        </p:txBody>
      </p:sp>
      <p:cxnSp>
        <p:nvCxnSpPr>
          <p:cNvPr id="6" name="Straight Connector 5">
            <a:extLst>
              <a:ext uri="{FF2B5EF4-FFF2-40B4-BE49-F238E27FC236}">
                <a16:creationId xmlns:a16="http://schemas.microsoft.com/office/drawing/2014/main" id="{9729863A-4F2C-494E-9265-AC78285C19E1}"/>
              </a:ext>
            </a:extLst>
          </p:cNvPr>
          <p:cNvCxnSpPr>
            <a:cxnSpLocks/>
          </p:cNvCxnSpPr>
          <p:nvPr/>
        </p:nvCxnSpPr>
        <p:spPr>
          <a:xfrm>
            <a:off x="2686050" y="2200275"/>
            <a:ext cx="327003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310AD40-D697-4748-9826-DDB8F599D43A}"/>
              </a:ext>
            </a:extLst>
          </p:cNvPr>
          <p:cNvCxnSpPr/>
          <p:nvPr/>
        </p:nvCxnSpPr>
        <p:spPr>
          <a:xfrm>
            <a:off x="2686050" y="2113415"/>
            <a:ext cx="0" cy="8686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8BD9EB-CFBB-7A47-AD39-C7536456A26A}"/>
              </a:ext>
            </a:extLst>
          </p:cNvPr>
          <p:cNvCxnSpPr>
            <a:cxnSpLocks/>
          </p:cNvCxnSpPr>
          <p:nvPr/>
        </p:nvCxnSpPr>
        <p:spPr>
          <a:xfrm>
            <a:off x="5956089" y="2113415"/>
            <a:ext cx="0" cy="8686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1D74A60-FA83-3544-B33E-296F4C59E9DC}"/>
              </a:ext>
            </a:extLst>
          </p:cNvPr>
          <p:cNvCxnSpPr>
            <a:cxnSpLocks/>
          </p:cNvCxnSpPr>
          <p:nvPr/>
        </p:nvCxnSpPr>
        <p:spPr>
          <a:xfrm>
            <a:off x="5138580" y="2113415"/>
            <a:ext cx="0" cy="8686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D301D25-9398-1D4F-AD0D-9CF025705AB1}"/>
              </a:ext>
            </a:extLst>
          </p:cNvPr>
          <p:cNvCxnSpPr>
            <a:cxnSpLocks/>
          </p:cNvCxnSpPr>
          <p:nvPr/>
        </p:nvCxnSpPr>
        <p:spPr>
          <a:xfrm>
            <a:off x="4321070" y="2113415"/>
            <a:ext cx="0" cy="8686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8D5CD08-3307-E34F-B1FE-63D40344A416}"/>
              </a:ext>
            </a:extLst>
          </p:cNvPr>
          <p:cNvCxnSpPr>
            <a:cxnSpLocks/>
          </p:cNvCxnSpPr>
          <p:nvPr/>
        </p:nvCxnSpPr>
        <p:spPr>
          <a:xfrm>
            <a:off x="3503560" y="2113415"/>
            <a:ext cx="0" cy="8686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5809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47821581-1106-CD4D-9EBD-1222FEB288D8}"/>
              </a:ext>
            </a:extLst>
          </p:cNvPr>
          <p:cNvGraphicFramePr/>
          <p:nvPr/>
        </p:nvGraphicFramePr>
        <p:xfrm>
          <a:off x="1532235" y="1857378"/>
          <a:ext cx="5893324" cy="4480747"/>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392D5BE0-47DC-0E42-AE1D-121532988F3E}"/>
              </a:ext>
            </a:extLst>
          </p:cNvPr>
          <p:cNvSpPr txBox="1"/>
          <p:nvPr/>
        </p:nvSpPr>
        <p:spPr>
          <a:xfrm>
            <a:off x="1532235" y="1280958"/>
            <a:ext cx="8129582" cy="400110"/>
          </a:xfrm>
          <a:prstGeom prst="rect">
            <a:avLst/>
          </a:prstGeom>
          <a:noFill/>
        </p:spPr>
        <p:txBody>
          <a:bodyPr wrap="square" rtlCol="0">
            <a:spAutoFit/>
          </a:bodyPr>
          <a:lstStyle/>
          <a:p>
            <a:r>
              <a:rPr lang="en-US" sz="2000" dirty="0">
                <a:solidFill>
                  <a:schemeClr val="tx1">
                    <a:lumMod val="50000"/>
                    <a:lumOff val="50000"/>
                  </a:schemeClr>
                </a:solidFill>
              </a:rPr>
              <a:t>% OF TOTAL </a:t>
            </a:r>
            <a:r>
              <a:rPr lang="en-US" sz="2000" b="1" dirty="0">
                <a:solidFill>
                  <a:schemeClr val="accent1">
                    <a:lumMod val="40000"/>
                    <a:lumOff val="60000"/>
                  </a:schemeClr>
                </a:solidFill>
              </a:rPr>
              <a:t>ACCOUNTS</a:t>
            </a:r>
            <a:r>
              <a:rPr lang="en-US" sz="2000" b="1" dirty="0"/>
              <a:t> </a:t>
            </a:r>
            <a:r>
              <a:rPr lang="en-US" sz="2000" dirty="0">
                <a:solidFill>
                  <a:schemeClr val="tx1">
                    <a:lumMod val="50000"/>
                    <a:lumOff val="50000"/>
                  </a:schemeClr>
                </a:solidFill>
              </a:rPr>
              <a:t>vs. </a:t>
            </a:r>
            <a:r>
              <a:rPr lang="en-US" sz="2000" b="1" dirty="0">
                <a:solidFill>
                  <a:schemeClr val="accent1">
                    <a:lumMod val="75000"/>
                  </a:schemeClr>
                </a:solidFill>
              </a:rPr>
              <a:t>REVENUE</a:t>
            </a:r>
          </a:p>
        </p:txBody>
      </p:sp>
      <p:sp>
        <p:nvSpPr>
          <p:cNvPr id="4" name="TextBox 3">
            <a:extLst>
              <a:ext uri="{FF2B5EF4-FFF2-40B4-BE49-F238E27FC236}">
                <a16:creationId xmlns:a16="http://schemas.microsoft.com/office/drawing/2014/main" id="{FE353D4B-44FA-304E-8D2D-6AB92BFE4C79}"/>
              </a:ext>
            </a:extLst>
          </p:cNvPr>
          <p:cNvSpPr txBox="1"/>
          <p:nvPr/>
        </p:nvSpPr>
        <p:spPr>
          <a:xfrm>
            <a:off x="1532235" y="519875"/>
            <a:ext cx="4300538" cy="584775"/>
          </a:xfrm>
          <a:prstGeom prst="rect">
            <a:avLst/>
          </a:prstGeom>
          <a:noFill/>
        </p:spPr>
        <p:txBody>
          <a:bodyPr wrap="square" rtlCol="0">
            <a:spAutoFit/>
          </a:bodyPr>
          <a:lstStyle/>
          <a:p>
            <a:r>
              <a:rPr lang="en-US" sz="3200" b="1" dirty="0">
                <a:latin typeface="+mj-lt"/>
              </a:rPr>
              <a:t>New client tier share</a:t>
            </a:r>
          </a:p>
        </p:txBody>
      </p:sp>
      <p:sp>
        <p:nvSpPr>
          <p:cNvPr id="11" name="TextBox 10">
            <a:extLst>
              <a:ext uri="{FF2B5EF4-FFF2-40B4-BE49-F238E27FC236}">
                <a16:creationId xmlns:a16="http://schemas.microsoft.com/office/drawing/2014/main" id="{2AC3562E-CA76-5744-A2B6-434A6C8CC555}"/>
              </a:ext>
            </a:extLst>
          </p:cNvPr>
          <p:cNvSpPr txBox="1"/>
          <p:nvPr/>
        </p:nvSpPr>
        <p:spPr>
          <a:xfrm>
            <a:off x="2236165" y="6259294"/>
            <a:ext cx="853877" cy="400110"/>
          </a:xfrm>
          <a:prstGeom prst="rect">
            <a:avLst/>
          </a:prstGeom>
          <a:noFill/>
        </p:spPr>
        <p:txBody>
          <a:bodyPr wrap="square" rtlCol="0">
            <a:spAutoFit/>
          </a:bodyPr>
          <a:lstStyle/>
          <a:p>
            <a:r>
              <a:rPr lang="en-US" sz="2000" dirty="0">
                <a:solidFill>
                  <a:schemeClr val="tx1">
                    <a:lumMod val="50000"/>
                    <a:lumOff val="50000"/>
                  </a:schemeClr>
                </a:solidFill>
              </a:rPr>
              <a:t>TIER</a:t>
            </a:r>
            <a:endParaRPr lang="en-US" sz="2000" b="1" dirty="0">
              <a:solidFill>
                <a:schemeClr val="tx1">
                  <a:lumMod val="50000"/>
                  <a:lumOff val="50000"/>
                </a:schemeClr>
              </a:solidFill>
            </a:endParaRPr>
          </a:p>
        </p:txBody>
      </p:sp>
    </p:spTree>
    <p:extLst>
      <p:ext uri="{BB962C8B-B14F-4D97-AF65-F5344CB8AC3E}">
        <p14:creationId xmlns:p14="http://schemas.microsoft.com/office/powerpoint/2010/main" val="4225976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47821581-1106-CD4D-9EBD-1222FEB288D8}"/>
              </a:ext>
            </a:extLst>
          </p:cNvPr>
          <p:cNvGraphicFramePr/>
          <p:nvPr/>
        </p:nvGraphicFramePr>
        <p:xfrm>
          <a:off x="1532235" y="1857378"/>
          <a:ext cx="5893324" cy="4480747"/>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392D5BE0-47DC-0E42-AE1D-121532988F3E}"/>
              </a:ext>
            </a:extLst>
          </p:cNvPr>
          <p:cNvSpPr txBox="1"/>
          <p:nvPr/>
        </p:nvSpPr>
        <p:spPr>
          <a:xfrm>
            <a:off x="1532235" y="1280958"/>
            <a:ext cx="8129582" cy="400110"/>
          </a:xfrm>
          <a:prstGeom prst="rect">
            <a:avLst/>
          </a:prstGeom>
          <a:noFill/>
        </p:spPr>
        <p:txBody>
          <a:bodyPr wrap="square" rtlCol="0">
            <a:spAutoFit/>
          </a:bodyPr>
          <a:lstStyle/>
          <a:p>
            <a:r>
              <a:rPr lang="en-US" sz="2000" dirty="0">
                <a:solidFill>
                  <a:schemeClr val="tx1">
                    <a:lumMod val="50000"/>
                    <a:lumOff val="50000"/>
                  </a:schemeClr>
                </a:solidFill>
              </a:rPr>
              <a:t>% OF TOTAL </a:t>
            </a:r>
            <a:r>
              <a:rPr lang="en-US" sz="2000" b="1" dirty="0">
                <a:solidFill>
                  <a:schemeClr val="accent1">
                    <a:lumMod val="40000"/>
                    <a:lumOff val="60000"/>
                  </a:schemeClr>
                </a:solidFill>
              </a:rPr>
              <a:t>ACCOUNTS</a:t>
            </a:r>
            <a:r>
              <a:rPr lang="en-US" sz="2000" b="1" dirty="0"/>
              <a:t> </a:t>
            </a:r>
            <a:r>
              <a:rPr lang="en-US" sz="2000" dirty="0">
                <a:solidFill>
                  <a:schemeClr val="tx1">
                    <a:lumMod val="50000"/>
                    <a:lumOff val="50000"/>
                  </a:schemeClr>
                </a:solidFill>
              </a:rPr>
              <a:t>vs. </a:t>
            </a:r>
            <a:r>
              <a:rPr lang="en-US" sz="2000" b="1" dirty="0">
                <a:solidFill>
                  <a:schemeClr val="accent1">
                    <a:lumMod val="75000"/>
                  </a:schemeClr>
                </a:solidFill>
              </a:rPr>
              <a:t>REVENUE</a:t>
            </a:r>
          </a:p>
        </p:txBody>
      </p:sp>
      <p:sp>
        <p:nvSpPr>
          <p:cNvPr id="4" name="TextBox 3">
            <a:extLst>
              <a:ext uri="{FF2B5EF4-FFF2-40B4-BE49-F238E27FC236}">
                <a16:creationId xmlns:a16="http://schemas.microsoft.com/office/drawing/2014/main" id="{FE353D4B-44FA-304E-8D2D-6AB92BFE4C79}"/>
              </a:ext>
            </a:extLst>
          </p:cNvPr>
          <p:cNvSpPr txBox="1"/>
          <p:nvPr/>
        </p:nvSpPr>
        <p:spPr>
          <a:xfrm>
            <a:off x="1532235" y="519875"/>
            <a:ext cx="4300538" cy="584775"/>
          </a:xfrm>
          <a:prstGeom prst="rect">
            <a:avLst/>
          </a:prstGeom>
          <a:noFill/>
        </p:spPr>
        <p:txBody>
          <a:bodyPr wrap="square" rtlCol="0">
            <a:spAutoFit/>
          </a:bodyPr>
          <a:lstStyle/>
          <a:p>
            <a:r>
              <a:rPr lang="en-US" sz="3200" b="1" dirty="0">
                <a:latin typeface="+mj-lt"/>
              </a:rPr>
              <a:t>New client tier share</a:t>
            </a:r>
          </a:p>
        </p:txBody>
      </p:sp>
      <p:sp>
        <p:nvSpPr>
          <p:cNvPr id="11" name="TextBox 10">
            <a:extLst>
              <a:ext uri="{FF2B5EF4-FFF2-40B4-BE49-F238E27FC236}">
                <a16:creationId xmlns:a16="http://schemas.microsoft.com/office/drawing/2014/main" id="{2AC3562E-CA76-5744-A2B6-434A6C8CC555}"/>
              </a:ext>
            </a:extLst>
          </p:cNvPr>
          <p:cNvSpPr txBox="1"/>
          <p:nvPr/>
        </p:nvSpPr>
        <p:spPr>
          <a:xfrm>
            <a:off x="2236165" y="6259294"/>
            <a:ext cx="853877" cy="400110"/>
          </a:xfrm>
          <a:prstGeom prst="rect">
            <a:avLst/>
          </a:prstGeom>
          <a:noFill/>
        </p:spPr>
        <p:txBody>
          <a:bodyPr wrap="square" rtlCol="0">
            <a:spAutoFit/>
          </a:bodyPr>
          <a:lstStyle/>
          <a:p>
            <a:r>
              <a:rPr lang="en-US" sz="2000" dirty="0">
                <a:solidFill>
                  <a:schemeClr val="tx1">
                    <a:lumMod val="50000"/>
                    <a:lumOff val="50000"/>
                  </a:schemeClr>
                </a:solidFill>
              </a:rPr>
              <a:t>TIER</a:t>
            </a:r>
            <a:endParaRPr lang="en-US" sz="2000" b="1" dirty="0">
              <a:solidFill>
                <a:schemeClr val="tx1">
                  <a:lumMod val="50000"/>
                  <a:lumOff val="50000"/>
                </a:schemeClr>
              </a:solidFill>
            </a:endParaRPr>
          </a:p>
        </p:txBody>
      </p:sp>
      <p:cxnSp>
        <p:nvCxnSpPr>
          <p:cNvPr id="6" name="Straight Connector 5">
            <a:extLst>
              <a:ext uri="{FF2B5EF4-FFF2-40B4-BE49-F238E27FC236}">
                <a16:creationId xmlns:a16="http://schemas.microsoft.com/office/drawing/2014/main" id="{EE44A90C-A485-4D49-A71F-6F6488C4FE02}"/>
              </a:ext>
            </a:extLst>
          </p:cNvPr>
          <p:cNvCxnSpPr>
            <a:cxnSpLocks/>
          </p:cNvCxnSpPr>
          <p:nvPr/>
        </p:nvCxnSpPr>
        <p:spPr>
          <a:xfrm flipV="1">
            <a:off x="2274983" y="3846787"/>
            <a:ext cx="373624" cy="1821391"/>
          </a:xfrm>
          <a:prstGeom prst="line">
            <a:avLst/>
          </a:prstGeom>
          <a:ln w="50800" cap="rnd">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61B819B-AA5A-1743-B1C0-156BD4B82986}"/>
              </a:ext>
            </a:extLst>
          </p:cNvPr>
          <p:cNvCxnSpPr>
            <a:cxnSpLocks/>
          </p:cNvCxnSpPr>
          <p:nvPr/>
        </p:nvCxnSpPr>
        <p:spPr>
          <a:xfrm flipV="1">
            <a:off x="3162082" y="3470313"/>
            <a:ext cx="363316" cy="1724425"/>
          </a:xfrm>
          <a:prstGeom prst="line">
            <a:avLst/>
          </a:prstGeom>
          <a:ln w="50800" cap="rnd">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2901E74-9826-E146-8EC4-2241535D4164}"/>
              </a:ext>
            </a:extLst>
          </p:cNvPr>
          <p:cNvCxnSpPr>
            <a:cxnSpLocks/>
          </p:cNvCxnSpPr>
          <p:nvPr/>
        </p:nvCxnSpPr>
        <p:spPr>
          <a:xfrm flipV="1">
            <a:off x="4008474" y="2764465"/>
            <a:ext cx="393405" cy="116958"/>
          </a:xfrm>
          <a:prstGeom prst="line">
            <a:avLst/>
          </a:prstGeom>
          <a:ln w="50800" cap="rnd">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7C33FA3-A62A-6F4D-8809-B9BCD2D49B09}"/>
              </a:ext>
            </a:extLst>
          </p:cNvPr>
          <p:cNvCxnSpPr>
            <a:cxnSpLocks/>
          </p:cNvCxnSpPr>
          <p:nvPr/>
        </p:nvCxnSpPr>
        <p:spPr>
          <a:xfrm>
            <a:off x="4912242" y="2137144"/>
            <a:ext cx="340242" cy="2296633"/>
          </a:xfrm>
          <a:prstGeom prst="line">
            <a:avLst/>
          </a:prstGeom>
          <a:ln w="50800" cap="rnd">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418B7D1-81B8-A440-9512-EF9581612590}"/>
              </a:ext>
            </a:extLst>
          </p:cNvPr>
          <p:cNvCxnSpPr>
            <a:cxnSpLocks/>
          </p:cNvCxnSpPr>
          <p:nvPr/>
        </p:nvCxnSpPr>
        <p:spPr>
          <a:xfrm flipH="1" flipV="1">
            <a:off x="6660282" y="4044586"/>
            <a:ext cx="357206" cy="1324856"/>
          </a:xfrm>
          <a:prstGeom prst="line">
            <a:avLst/>
          </a:prstGeom>
          <a:ln w="50800" cap="rnd">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245B6BF-FD93-2C46-A958-1203890D6BAC}"/>
              </a:ext>
            </a:extLst>
          </p:cNvPr>
          <p:cNvCxnSpPr>
            <a:cxnSpLocks/>
          </p:cNvCxnSpPr>
          <p:nvPr/>
        </p:nvCxnSpPr>
        <p:spPr>
          <a:xfrm>
            <a:off x="5775629" y="5668178"/>
            <a:ext cx="384789" cy="0"/>
          </a:xfrm>
          <a:prstGeom prst="line">
            <a:avLst/>
          </a:prstGeom>
          <a:ln w="50800" cap="rnd">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6619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47821581-1106-CD4D-9EBD-1222FEB288D8}"/>
              </a:ext>
            </a:extLst>
          </p:cNvPr>
          <p:cNvGraphicFramePr/>
          <p:nvPr/>
        </p:nvGraphicFramePr>
        <p:xfrm>
          <a:off x="1532235" y="1857378"/>
          <a:ext cx="5893324" cy="4480747"/>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392D5BE0-47DC-0E42-AE1D-121532988F3E}"/>
              </a:ext>
            </a:extLst>
          </p:cNvPr>
          <p:cNvSpPr txBox="1"/>
          <p:nvPr/>
        </p:nvSpPr>
        <p:spPr>
          <a:xfrm>
            <a:off x="1532235" y="1280958"/>
            <a:ext cx="8129582" cy="400110"/>
          </a:xfrm>
          <a:prstGeom prst="rect">
            <a:avLst/>
          </a:prstGeom>
          <a:noFill/>
        </p:spPr>
        <p:txBody>
          <a:bodyPr wrap="square" rtlCol="0">
            <a:spAutoFit/>
          </a:bodyPr>
          <a:lstStyle/>
          <a:p>
            <a:r>
              <a:rPr lang="en-US" sz="2000" dirty="0">
                <a:solidFill>
                  <a:schemeClr val="tx1">
                    <a:lumMod val="50000"/>
                    <a:lumOff val="50000"/>
                  </a:schemeClr>
                </a:solidFill>
              </a:rPr>
              <a:t>% OF TOTAL </a:t>
            </a:r>
            <a:r>
              <a:rPr lang="en-US" sz="2000" b="1" dirty="0">
                <a:solidFill>
                  <a:schemeClr val="accent1">
                    <a:lumMod val="40000"/>
                    <a:lumOff val="60000"/>
                  </a:schemeClr>
                </a:solidFill>
              </a:rPr>
              <a:t>ACCOUNTS</a:t>
            </a:r>
            <a:r>
              <a:rPr lang="en-US" sz="2000" b="1" dirty="0"/>
              <a:t> </a:t>
            </a:r>
            <a:r>
              <a:rPr lang="en-US" sz="2000" dirty="0">
                <a:solidFill>
                  <a:schemeClr val="tx1">
                    <a:lumMod val="50000"/>
                    <a:lumOff val="50000"/>
                  </a:schemeClr>
                </a:solidFill>
              </a:rPr>
              <a:t>vs. </a:t>
            </a:r>
            <a:r>
              <a:rPr lang="en-US" sz="2000" b="1" dirty="0">
                <a:solidFill>
                  <a:schemeClr val="accent1">
                    <a:lumMod val="75000"/>
                  </a:schemeClr>
                </a:solidFill>
              </a:rPr>
              <a:t>REVENUE</a:t>
            </a:r>
          </a:p>
        </p:txBody>
      </p:sp>
      <p:sp>
        <p:nvSpPr>
          <p:cNvPr id="4" name="TextBox 3">
            <a:extLst>
              <a:ext uri="{FF2B5EF4-FFF2-40B4-BE49-F238E27FC236}">
                <a16:creationId xmlns:a16="http://schemas.microsoft.com/office/drawing/2014/main" id="{FE353D4B-44FA-304E-8D2D-6AB92BFE4C79}"/>
              </a:ext>
            </a:extLst>
          </p:cNvPr>
          <p:cNvSpPr txBox="1"/>
          <p:nvPr/>
        </p:nvSpPr>
        <p:spPr>
          <a:xfrm>
            <a:off x="1532235" y="519875"/>
            <a:ext cx="4300538" cy="584775"/>
          </a:xfrm>
          <a:prstGeom prst="rect">
            <a:avLst/>
          </a:prstGeom>
          <a:noFill/>
        </p:spPr>
        <p:txBody>
          <a:bodyPr wrap="square" rtlCol="0">
            <a:spAutoFit/>
          </a:bodyPr>
          <a:lstStyle/>
          <a:p>
            <a:r>
              <a:rPr lang="en-US" sz="3200" b="1" dirty="0">
                <a:latin typeface="+mj-lt"/>
              </a:rPr>
              <a:t>New client tier share</a:t>
            </a:r>
          </a:p>
        </p:txBody>
      </p:sp>
      <p:sp>
        <p:nvSpPr>
          <p:cNvPr id="11" name="TextBox 10">
            <a:extLst>
              <a:ext uri="{FF2B5EF4-FFF2-40B4-BE49-F238E27FC236}">
                <a16:creationId xmlns:a16="http://schemas.microsoft.com/office/drawing/2014/main" id="{2AC3562E-CA76-5744-A2B6-434A6C8CC555}"/>
              </a:ext>
            </a:extLst>
          </p:cNvPr>
          <p:cNvSpPr txBox="1"/>
          <p:nvPr/>
        </p:nvSpPr>
        <p:spPr>
          <a:xfrm>
            <a:off x="2236165" y="6259294"/>
            <a:ext cx="853877" cy="400110"/>
          </a:xfrm>
          <a:prstGeom prst="rect">
            <a:avLst/>
          </a:prstGeom>
          <a:noFill/>
        </p:spPr>
        <p:txBody>
          <a:bodyPr wrap="square" rtlCol="0">
            <a:spAutoFit/>
          </a:bodyPr>
          <a:lstStyle/>
          <a:p>
            <a:r>
              <a:rPr lang="en-US" sz="2000" dirty="0">
                <a:solidFill>
                  <a:schemeClr val="tx1">
                    <a:lumMod val="50000"/>
                    <a:lumOff val="50000"/>
                  </a:schemeClr>
                </a:solidFill>
              </a:rPr>
              <a:t>TIER</a:t>
            </a:r>
            <a:endParaRPr lang="en-US" sz="2000" b="1" dirty="0">
              <a:solidFill>
                <a:schemeClr val="tx1">
                  <a:lumMod val="50000"/>
                  <a:lumOff val="50000"/>
                </a:schemeClr>
              </a:solidFill>
            </a:endParaRPr>
          </a:p>
        </p:txBody>
      </p:sp>
      <p:cxnSp>
        <p:nvCxnSpPr>
          <p:cNvPr id="6" name="Straight Connector 5">
            <a:extLst>
              <a:ext uri="{FF2B5EF4-FFF2-40B4-BE49-F238E27FC236}">
                <a16:creationId xmlns:a16="http://schemas.microsoft.com/office/drawing/2014/main" id="{EE44A90C-A485-4D49-A71F-6F6488C4FE02}"/>
              </a:ext>
            </a:extLst>
          </p:cNvPr>
          <p:cNvCxnSpPr>
            <a:cxnSpLocks/>
          </p:cNvCxnSpPr>
          <p:nvPr/>
        </p:nvCxnSpPr>
        <p:spPr>
          <a:xfrm flipV="1">
            <a:off x="2274983" y="3846787"/>
            <a:ext cx="373624" cy="1821391"/>
          </a:xfrm>
          <a:prstGeom prst="line">
            <a:avLst/>
          </a:prstGeom>
          <a:ln w="50800" cap="rnd">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61B819B-AA5A-1743-B1C0-156BD4B82986}"/>
              </a:ext>
            </a:extLst>
          </p:cNvPr>
          <p:cNvCxnSpPr>
            <a:cxnSpLocks/>
          </p:cNvCxnSpPr>
          <p:nvPr/>
        </p:nvCxnSpPr>
        <p:spPr>
          <a:xfrm flipV="1">
            <a:off x="3162082" y="3470313"/>
            <a:ext cx="363316" cy="1724425"/>
          </a:xfrm>
          <a:prstGeom prst="line">
            <a:avLst/>
          </a:prstGeom>
          <a:ln w="50800" cap="rnd">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2901E74-9826-E146-8EC4-2241535D4164}"/>
              </a:ext>
            </a:extLst>
          </p:cNvPr>
          <p:cNvCxnSpPr>
            <a:cxnSpLocks/>
          </p:cNvCxnSpPr>
          <p:nvPr/>
        </p:nvCxnSpPr>
        <p:spPr>
          <a:xfrm flipV="1">
            <a:off x="4008474" y="2764465"/>
            <a:ext cx="393405" cy="116958"/>
          </a:xfrm>
          <a:prstGeom prst="line">
            <a:avLst/>
          </a:prstGeom>
          <a:ln w="50800" cap="rnd">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7C33FA3-A62A-6F4D-8809-B9BCD2D49B09}"/>
              </a:ext>
            </a:extLst>
          </p:cNvPr>
          <p:cNvCxnSpPr>
            <a:cxnSpLocks/>
          </p:cNvCxnSpPr>
          <p:nvPr/>
        </p:nvCxnSpPr>
        <p:spPr>
          <a:xfrm>
            <a:off x="4912242" y="2137144"/>
            <a:ext cx="340242" cy="2296633"/>
          </a:xfrm>
          <a:prstGeom prst="line">
            <a:avLst/>
          </a:prstGeom>
          <a:ln w="50800" cap="rnd">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418B7D1-81B8-A440-9512-EF9581612590}"/>
              </a:ext>
            </a:extLst>
          </p:cNvPr>
          <p:cNvCxnSpPr>
            <a:cxnSpLocks/>
          </p:cNvCxnSpPr>
          <p:nvPr/>
        </p:nvCxnSpPr>
        <p:spPr>
          <a:xfrm flipH="1" flipV="1">
            <a:off x="6660282" y="4044586"/>
            <a:ext cx="357206" cy="1324856"/>
          </a:xfrm>
          <a:prstGeom prst="line">
            <a:avLst/>
          </a:prstGeom>
          <a:ln w="50800" cap="rnd">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245B6BF-FD93-2C46-A958-1203890D6BAC}"/>
              </a:ext>
            </a:extLst>
          </p:cNvPr>
          <p:cNvCxnSpPr>
            <a:cxnSpLocks/>
          </p:cNvCxnSpPr>
          <p:nvPr/>
        </p:nvCxnSpPr>
        <p:spPr>
          <a:xfrm>
            <a:off x="5775629" y="5668178"/>
            <a:ext cx="384789" cy="0"/>
          </a:xfrm>
          <a:prstGeom prst="line">
            <a:avLst/>
          </a:prstGeom>
          <a:ln w="50800" cap="rnd">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576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ADE17-A565-654A-9CAD-503C0F96AE0D}"/>
              </a:ext>
            </a:extLst>
          </p:cNvPr>
          <p:cNvSpPr>
            <a:spLocks noGrp="1"/>
          </p:cNvSpPr>
          <p:nvPr>
            <p:ph type="title"/>
          </p:nvPr>
        </p:nvSpPr>
        <p:spPr/>
        <p:txBody>
          <a:bodyPr/>
          <a:lstStyle/>
          <a:p>
            <a:r>
              <a:rPr lang="en-US" dirty="0"/>
              <a:t>Data Viz #1</a:t>
            </a:r>
          </a:p>
        </p:txBody>
      </p:sp>
      <p:pic>
        <p:nvPicPr>
          <p:cNvPr id="7" name="Content Placeholder 6">
            <a:extLst>
              <a:ext uri="{FF2B5EF4-FFF2-40B4-BE49-F238E27FC236}">
                <a16:creationId xmlns:a16="http://schemas.microsoft.com/office/drawing/2014/main" id="{A5554CED-6CE8-F649-8956-A4887418BBC6}"/>
              </a:ext>
            </a:extLst>
          </p:cNvPr>
          <p:cNvPicPr>
            <a:picLocks noGrp="1" noChangeAspect="1"/>
          </p:cNvPicPr>
          <p:nvPr>
            <p:ph idx="1"/>
          </p:nvPr>
        </p:nvPicPr>
        <p:blipFill>
          <a:blip r:embed="rId2"/>
          <a:stretch>
            <a:fillRect/>
          </a:stretch>
        </p:blipFill>
        <p:spPr>
          <a:xfrm>
            <a:off x="3394075" y="718564"/>
            <a:ext cx="5403850" cy="5421923"/>
          </a:xfrm>
        </p:spPr>
      </p:pic>
      <p:sp>
        <p:nvSpPr>
          <p:cNvPr id="4" name="Slide Number Placeholder 3">
            <a:extLst>
              <a:ext uri="{FF2B5EF4-FFF2-40B4-BE49-F238E27FC236}">
                <a16:creationId xmlns:a16="http://schemas.microsoft.com/office/drawing/2014/main" id="{DB928B14-E03B-614A-A775-4BC97F5DC4DE}"/>
              </a:ext>
            </a:extLst>
          </p:cNvPr>
          <p:cNvSpPr>
            <a:spLocks noGrp="1"/>
          </p:cNvSpPr>
          <p:nvPr>
            <p:ph type="sldNum" sz="quarter" idx="10"/>
          </p:nvPr>
        </p:nvSpPr>
        <p:spPr/>
        <p:txBody>
          <a:bodyPr/>
          <a:lstStyle/>
          <a:p>
            <a:fld id="{C0D6EFB9-9230-4B7B-84CF-BF17657CE3F9}" type="slidenum">
              <a:rPr lang="en-US" smtClean="0"/>
              <a:t>2</a:t>
            </a:fld>
            <a:endParaRPr lang="en-US"/>
          </a:p>
        </p:txBody>
      </p:sp>
    </p:spTree>
    <p:extLst>
      <p:ext uri="{BB962C8B-B14F-4D97-AF65-F5344CB8AC3E}">
        <p14:creationId xmlns:p14="http://schemas.microsoft.com/office/powerpoint/2010/main" val="1060699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47821581-1106-CD4D-9EBD-1222FEB288D8}"/>
              </a:ext>
            </a:extLst>
          </p:cNvPr>
          <p:cNvGraphicFramePr/>
          <p:nvPr>
            <p:extLst>
              <p:ext uri="{D42A27DB-BD31-4B8C-83A1-F6EECF244321}">
                <p14:modId xmlns:p14="http://schemas.microsoft.com/office/powerpoint/2010/main" val="2968619575"/>
              </p:ext>
            </p:extLst>
          </p:nvPr>
        </p:nvGraphicFramePr>
        <p:xfrm>
          <a:off x="1532235" y="1857379"/>
          <a:ext cx="5893324" cy="3719663"/>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392D5BE0-47DC-0E42-AE1D-121532988F3E}"/>
              </a:ext>
            </a:extLst>
          </p:cNvPr>
          <p:cNvSpPr txBox="1"/>
          <p:nvPr/>
        </p:nvSpPr>
        <p:spPr>
          <a:xfrm>
            <a:off x="1532235" y="1280958"/>
            <a:ext cx="4300538" cy="400110"/>
          </a:xfrm>
          <a:prstGeom prst="rect">
            <a:avLst/>
          </a:prstGeom>
          <a:noFill/>
        </p:spPr>
        <p:txBody>
          <a:bodyPr wrap="square" rtlCol="0">
            <a:spAutoFit/>
          </a:bodyPr>
          <a:lstStyle/>
          <a:p>
            <a:r>
              <a:rPr lang="en-US" sz="2000" dirty="0">
                <a:solidFill>
                  <a:schemeClr val="tx1">
                    <a:lumMod val="50000"/>
                    <a:lumOff val="50000"/>
                  </a:schemeClr>
                </a:solidFill>
              </a:rPr>
              <a:t>% OF TOTAL </a:t>
            </a:r>
            <a:r>
              <a:rPr lang="en-US" sz="2000" b="1" dirty="0">
                <a:solidFill>
                  <a:schemeClr val="accent1">
                    <a:lumMod val="40000"/>
                    <a:lumOff val="60000"/>
                  </a:schemeClr>
                </a:solidFill>
              </a:rPr>
              <a:t>ACCOUNTS</a:t>
            </a:r>
            <a:r>
              <a:rPr lang="en-US" sz="2000" b="1" dirty="0">
                <a:solidFill>
                  <a:schemeClr val="tx1">
                    <a:lumMod val="50000"/>
                    <a:lumOff val="50000"/>
                  </a:schemeClr>
                </a:solidFill>
              </a:rPr>
              <a:t> </a:t>
            </a:r>
            <a:r>
              <a:rPr lang="en-US" sz="2000" dirty="0">
                <a:solidFill>
                  <a:schemeClr val="tx1">
                    <a:lumMod val="50000"/>
                    <a:lumOff val="50000"/>
                  </a:schemeClr>
                </a:solidFill>
              </a:rPr>
              <a:t>vs.</a:t>
            </a:r>
            <a:r>
              <a:rPr lang="en-US" sz="2000" dirty="0"/>
              <a:t> </a:t>
            </a:r>
            <a:r>
              <a:rPr lang="en-US" sz="2000" b="1" dirty="0">
                <a:solidFill>
                  <a:schemeClr val="accent1">
                    <a:lumMod val="75000"/>
                  </a:schemeClr>
                </a:solidFill>
              </a:rPr>
              <a:t>REVENUE</a:t>
            </a:r>
          </a:p>
        </p:txBody>
      </p:sp>
      <p:sp>
        <p:nvSpPr>
          <p:cNvPr id="4" name="TextBox 3">
            <a:extLst>
              <a:ext uri="{FF2B5EF4-FFF2-40B4-BE49-F238E27FC236}">
                <a16:creationId xmlns:a16="http://schemas.microsoft.com/office/drawing/2014/main" id="{FE353D4B-44FA-304E-8D2D-6AB92BFE4C79}"/>
              </a:ext>
            </a:extLst>
          </p:cNvPr>
          <p:cNvSpPr txBox="1"/>
          <p:nvPr/>
        </p:nvSpPr>
        <p:spPr>
          <a:xfrm>
            <a:off x="1532235" y="519875"/>
            <a:ext cx="4300538" cy="584775"/>
          </a:xfrm>
          <a:prstGeom prst="rect">
            <a:avLst/>
          </a:prstGeom>
          <a:noFill/>
        </p:spPr>
        <p:txBody>
          <a:bodyPr wrap="square" rtlCol="0">
            <a:spAutoFit/>
          </a:bodyPr>
          <a:lstStyle/>
          <a:p>
            <a:r>
              <a:rPr lang="en-US" sz="3200" b="1" dirty="0">
                <a:latin typeface="+mj-lt"/>
              </a:rPr>
              <a:t>New client tier share</a:t>
            </a:r>
          </a:p>
        </p:txBody>
      </p:sp>
      <p:sp>
        <p:nvSpPr>
          <p:cNvPr id="13" name="TextBox 12">
            <a:extLst>
              <a:ext uri="{FF2B5EF4-FFF2-40B4-BE49-F238E27FC236}">
                <a16:creationId xmlns:a16="http://schemas.microsoft.com/office/drawing/2014/main" id="{96AFF82D-2491-074E-8479-77075398547C}"/>
              </a:ext>
            </a:extLst>
          </p:cNvPr>
          <p:cNvSpPr txBox="1"/>
          <p:nvPr/>
        </p:nvSpPr>
        <p:spPr>
          <a:xfrm>
            <a:off x="2362200" y="5429071"/>
            <a:ext cx="1551518" cy="1200329"/>
          </a:xfrm>
          <a:prstGeom prst="rect">
            <a:avLst/>
          </a:prstGeom>
          <a:noFill/>
        </p:spPr>
        <p:txBody>
          <a:bodyPr wrap="square" rtlCol="0">
            <a:spAutoFit/>
          </a:bodyPr>
          <a:lstStyle/>
          <a:p>
            <a:pPr algn="ctr"/>
            <a:r>
              <a:rPr lang="en-US" sz="1800" dirty="0">
                <a:solidFill>
                  <a:schemeClr val="tx1">
                    <a:lumMod val="50000"/>
                    <a:lumOff val="50000"/>
                  </a:schemeClr>
                </a:solidFill>
              </a:rPr>
              <a:t>% OF TOTAL </a:t>
            </a:r>
            <a:r>
              <a:rPr lang="en-US" sz="1800" b="1" dirty="0">
                <a:solidFill>
                  <a:schemeClr val="tx1">
                    <a:lumMod val="50000"/>
                    <a:lumOff val="50000"/>
                  </a:schemeClr>
                </a:solidFill>
              </a:rPr>
              <a:t>ACCOUNTS</a:t>
            </a:r>
          </a:p>
        </p:txBody>
      </p:sp>
      <p:sp>
        <p:nvSpPr>
          <p:cNvPr id="14" name="TextBox 13">
            <a:extLst>
              <a:ext uri="{FF2B5EF4-FFF2-40B4-BE49-F238E27FC236}">
                <a16:creationId xmlns:a16="http://schemas.microsoft.com/office/drawing/2014/main" id="{E53C7AAE-8D11-D446-BB64-9A1B4A9E4CAD}"/>
              </a:ext>
            </a:extLst>
          </p:cNvPr>
          <p:cNvSpPr txBox="1"/>
          <p:nvPr/>
        </p:nvSpPr>
        <p:spPr>
          <a:xfrm>
            <a:off x="5057013" y="5429071"/>
            <a:ext cx="1551518" cy="923330"/>
          </a:xfrm>
          <a:prstGeom prst="rect">
            <a:avLst/>
          </a:prstGeom>
          <a:noFill/>
        </p:spPr>
        <p:txBody>
          <a:bodyPr wrap="square" rtlCol="0">
            <a:spAutoFit/>
          </a:bodyPr>
          <a:lstStyle/>
          <a:p>
            <a:pPr algn="ctr"/>
            <a:r>
              <a:rPr lang="en-US" sz="1800" dirty="0">
                <a:solidFill>
                  <a:schemeClr val="tx1">
                    <a:lumMod val="50000"/>
                    <a:lumOff val="50000"/>
                  </a:schemeClr>
                </a:solidFill>
              </a:rPr>
              <a:t>% OF TOTAL </a:t>
            </a:r>
            <a:r>
              <a:rPr lang="en-US" sz="1800" b="1" dirty="0">
                <a:solidFill>
                  <a:schemeClr val="tx1">
                    <a:lumMod val="50000"/>
                    <a:lumOff val="50000"/>
                  </a:schemeClr>
                </a:solidFill>
              </a:rPr>
              <a:t>REVENUE</a:t>
            </a:r>
          </a:p>
        </p:txBody>
      </p:sp>
      <p:sp>
        <p:nvSpPr>
          <p:cNvPr id="16" name="TextBox 15">
            <a:extLst>
              <a:ext uri="{FF2B5EF4-FFF2-40B4-BE49-F238E27FC236}">
                <a16:creationId xmlns:a16="http://schemas.microsoft.com/office/drawing/2014/main" id="{525010BB-00C5-944C-9B42-C5A595FA3AD3}"/>
              </a:ext>
            </a:extLst>
          </p:cNvPr>
          <p:cNvSpPr txBox="1"/>
          <p:nvPr/>
        </p:nvSpPr>
        <p:spPr>
          <a:xfrm>
            <a:off x="6429897" y="2145146"/>
            <a:ext cx="939329" cy="400110"/>
          </a:xfrm>
          <a:prstGeom prst="rect">
            <a:avLst/>
          </a:prstGeom>
          <a:noFill/>
        </p:spPr>
        <p:txBody>
          <a:bodyPr wrap="square" rtlCol="0">
            <a:spAutoFit/>
          </a:bodyPr>
          <a:lstStyle/>
          <a:p>
            <a:r>
              <a:rPr lang="en-US" sz="2000" dirty="0">
                <a:solidFill>
                  <a:schemeClr val="tx1">
                    <a:lumMod val="50000"/>
                    <a:lumOff val="50000"/>
                  </a:schemeClr>
                </a:solidFill>
              </a:rPr>
              <a:t>TIER</a:t>
            </a:r>
          </a:p>
        </p:txBody>
      </p:sp>
      <p:sp>
        <p:nvSpPr>
          <p:cNvPr id="18" name="TextBox 17">
            <a:extLst>
              <a:ext uri="{FF2B5EF4-FFF2-40B4-BE49-F238E27FC236}">
                <a16:creationId xmlns:a16="http://schemas.microsoft.com/office/drawing/2014/main" id="{AEE46BAA-FD28-A948-B3C9-5C568A5D69F8}"/>
              </a:ext>
            </a:extLst>
          </p:cNvPr>
          <p:cNvSpPr txBox="1"/>
          <p:nvPr/>
        </p:nvSpPr>
        <p:spPr>
          <a:xfrm>
            <a:off x="6413264" y="2472454"/>
            <a:ext cx="540337" cy="400110"/>
          </a:xfrm>
          <a:prstGeom prst="rect">
            <a:avLst/>
          </a:prstGeom>
          <a:noFill/>
        </p:spPr>
        <p:txBody>
          <a:bodyPr wrap="square" rtlCol="0">
            <a:spAutoFit/>
          </a:bodyPr>
          <a:lstStyle/>
          <a:p>
            <a:r>
              <a:rPr lang="en-US" sz="2000" dirty="0">
                <a:solidFill>
                  <a:schemeClr val="tx1">
                    <a:lumMod val="50000"/>
                    <a:lumOff val="50000"/>
                  </a:schemeClr>
                </a:solidFill>
              </a:rPr>
              <a:t>B</a:t>
            </a:r>
          </a:p>
        </p:txBody>
      </p:sp>
      <p:sp>
        <p:nvSpPr>
          <p:cNvPr id="19" name="TextBox 18">
            <a:extLst>
              <a:ext uri="{FF2B5EF4-FFF2-40B4-BE49-F238E27FC236}">
                <a16:creationId xmlns:a16="http://schemas.microsoft.com/office/drawing/2014/main" id="{746AA8EF-83D6-BB4E-ACE8-82F980454159}"/>
              </a:ext>
            </a:extLst>
          </p:cNvPr>
          <p:cNvSpPr txBox="1"/>
          <p:nvPr/>
        </p:nvSpPr>
        <p:spPr>
          <a:xfrm>
            <a:off x="6413264" y="3093136"/>
            <a:ext cx="540337" cy="400110"/>
          </a:xfrm>
          <a:prstGeom prst="rect">
            <a:avLst/>
          </a:prstGeom>
          <a:noFill/>
        </p:spPr>
        <p:txBody>
          <a:bodyPr wrap="square" rtlCol="0">
            <a:spAutoFit/>
          </a:bodyPr>
          <a:lstStyle/>
          <a:p>
            <a:r>
              <a:rPr lang="en-US" sz="2000" dirty="0">
                <a:solidFill>
                  <a:schemeClr val="tx1">
                    <a:lumMod val="50000"/>
                    <a:lumOff val="50000"/>
                  </a:schemeClr>
                </a:solidFill>
              </a:rPr>
              <a:t>A</a:t>
            </a:r>
          </a:p>
        </p:txBody>
      </p:sp>
      <p:sp>
        <p:nvSpPr>
          <p:cNvPr id="21" name="TextBox 20">
            <a:extLst>
              <a:ext uri="{FF2B5EF4-FFF2-40B4-BE49-F238E27FC236}">
                <a16:creationId xmlns:a16="http://schemas.microsoft.com/office/drawing/2014/main" id="{D7099488-80B6-C04D-9FF0-9C34A052F214}"/>
              </a:ext>
            </a:extLst>
          </p:cNvPr>
          <p:cNvSpPr txBox="1"/>
          <p:nvPr/>
        </p:nvSpPr>
        <p:spPr>
          <a:xfrm>
            <a:off x="6413264" y="3432170"/>
            <a:ext cx="540337" cy="400110"/>
          </a:xfrm>
          <a:prstGeom prst="rect">
            <a:avLst/>
          </a:prstGeom>
          <a:noFill/>
        </p:spPr>
        <p:txBody>
          <a:bodyPr wrap="square" rtlCol="0">
            <a:spAutoFit/>
          </a:bodyPr>
          <a:lstStyle/>
          <a:p>
            <a:r>
              <a:rPr lang="en-US" sz="2000" dirty="0">
                <a:solidFill>
                  <a:schemeClr val="tx1">
                    <a:lumMod val="50000"/>
                    <a:lumOff val="50000"/>
                  </a:schemeClr>
                </a:solidFill>
              </a:rPr>
              <a:t>A+</a:t>
            </a:r>
          </a:p>
        </p:txBody>
      </p:sp>
      <p:sp>
        <p:nvSpPr>
          <p:cNvPr id="22" name="TextBox 21">
            <a:extLst>
              <a:ext uri="{FF2B5EF4-FFF2-40B4-BE49-F238E27FC236}">
                <a16:creationId xmlns:a16="http://schemas.microsoft.com/office/drawing/2014/main" id="{B48CD9C8-2385-7A4B-A025-51DFE5F2A83D}"/>
              </a:ext>
            </a:extLst>
          </p:cNvPr>
          <p:cNvSpPr txBox="1"/>
          <p:nvPr/>
        </p:nvSpPr>
        <p:spPr>
          <a:xfrm>
            <a:off x="6413264" y="3941992"/>
            <a:ext cx="540337" cy="400110"/>
          </a:xfrm>
          <a:prstGeom prst="rect">
            <a:avLst/>
          </a:prstGeom>
          <a:noFill/>
        </p:spPr>
        <p:txBody>
          <a:bodyPr wrap="square" rtlCol="0">
            <a:spAutoFit/>
          </a:bodyPr>
          <a:lstStyle/>
          <a:p>
            <a:r>
              <a:rPr lang="en-US" sz="2000" dirty="0">
                <a:solidFill>
                  <a:schemeClr val="tx1">
                    <a:lumMod val="50000"/>
                    <a:lumOff val="50000"/>
                  </a:schemeClr>
                </a:solidFill>
              </a:rPr>
              <a:t>C</a:t>
            </a:r>
          </a:p>
        </p:txBody>
      </p:sp>
      <p:sp>
        <p:nvSpPr>
          <p:cNvPr id="23" name="TextBox 22">
            <a:extLst>
              <a:ext uri="{FF2B5EF4-FFF2-40B4-BE49-F238E27FC236}">
                <a16:creationId xmlns:a16="http://schemas.microsoft.com/office/drawing/2014/main" id="{7508A47D-C117-F747-BC2E-98078D285488}"/>
              </a:ext>
            </a:extLst>
          </p:cNvPr>
          <p:cNvSpPr txBox="1"/>
          <p:nvPr/>
        </p:nvSpPr>
        <p:spPr>
          <a:xfrm>
            <a:off x="6413264" y="4814630"/>
            <a:ext cx="2266101" cy="400110"/>
          </a:xfrm>
          <a:prstGeom prst="rect">
            <a:avLst/>
          </a:prstGeom>
          <a:noFill/>
        </p:spPr>
        <p:txBody>
          <a:bodyPr wrap="square" rtlCol="0">
            <a:spAutoFit/>
          </a:bodyPr>
          <a:lstStyle/>
          <a:p>
            <a:r>
              <a:rPr lang="en-US" sz="2000" dirty="0">
                <a:solidFill>
                  <a:schemeClr val="tx1">
                    <a:lumMod val="50000"/>
                    <a:lumOff val="50000"/>
                  </a:schemeClr>
                </a:solidFill>
              </a:rPr>
              <a:t>All others</a:t>
            </a:r>
          </a:p>
        </p:txBody>
      </p:sp>
      <p:sp>
        <p:nvSpPr>
          <p:cNvPr id="24" name="TextBox 23">
            <a:extLst>
              <a:ext uri="{FF2B5EF4-FFF2-40B4-BE49-F238E27FC236}">
                <a16:creationId xmlns:a16="http://schemas.microsoft.com/office/drawing/2014/main" id="{19A05997-60B9-374B-A003-715A6F42533D}"/>
              </a:ext>
            </a:extLst>
          </p:cNvPr>
          <p:cNvSpPr txBox="1"/>
          <p:nvPr/>
        </p:nvSpPr>
        <p:spPr>
          <a:xfrm>
            <a:off x="6413264" y="5084043"/>
            <a:ext cx="540337" cy="400110"/>
          </a:xfrm>
          <a:prstGeom prst="rect">
            <a:avLst/>
          </a:prstGeom>
          <a:noFill/>
        </p:spPr>
        <p:txBody>
          <a:bodyPr wrap="square" rtlCol="0">
            <a:spAutoFit/>
          </a:bodyPr>
          <a:lstStyle/>
          <a:p>
            <a:r>
              <a:rPr lang="en-US" sz="2000" dirty="0">
                <a:solidFill>
                  <a:schemeClr val="tx1">
                    <a:lumMod val="50000"/>
                    <a:lumOff val="50000"/>
                  </a:schemeClr>
                </a:solidFill>
              </a:rPr>
              <a:t>D</a:t>
            </a:r>
          </a:p>
        </p:txBody>
      </p:sp>
    </p:spTree>
    <p:extLst>
      <p:ext uri="{BB962C8B-B14F-4D97-AF65-F5344CB8AC3E}">
        <p14:creationId xmlns:p14="http://schemas.microsoft.com/office/powerpoint/2010/main" val="213544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47821581-1106-CD4D-9EBD-1222FEB288D8}"/>
              </a:ext>
            </a:extLst>
          </p:cNvPr>
          <p:cNvGraphicFramePr/>
          <p:nvPr>
            <p:extLst>
              <p:ext uri="{D42A27DB-BD31-4B8C-83A1-F6EECF244321}">
                <p14:modId xmlns:p14="http://schemas.microsoft.com/office/powerpoint/2010/main" val="1763989146"/>
              </p:ext>
            </p:extLst>
          </p:nvPr>
        </p:nvGraphicFramePr>
        <p:xfrm>
          <a:off x="1532235" y="1857378"/>
          <a:ext cx="5893324" cy="4480747"/>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392D5BE0-47DC-0E42-AE1D-121532988F3E}"/>
              </a:ext>
            </a:extLst>
          </p:cNvPr>
          <p:cNvSpPr txBox="1"/>
          <p:nvPr/>
        </p:nvSpPr>
        <p:spPr>
          <a:xfrm>
            <a:off x="1532235" y="1280958"/>
            <a:ext cx="8129582" cy="400110"/>
          </a:xfrm>
          <a:prstGeom prst="rect">
            <a:avLst/>
          </a:prstGeom>
          <a:noFill/>
        </p:spPr>
        <p:txBody>
          <a:bodyPr wrap="square" rtlCol="0">
            <a:spAutoFit/>
          </a:bodyPr>
          <a:lstStyle/>
          <a:p>
            <a:r>
              <a:rPr lang="en-US" sz="2000" dirty="0">
                <a:solidFill>
                  <a:schemeClr val="tx1">
                    <a:lumMod val="50000"/>
                    <a:lumOff val="50000"/>
                  </a:schemeClr>
                </a:solidFill>
              </a:rPr>
              <a:t>CUM % OF TOTAL </a:t>
            </a:r>
            <a:r>
              <a:rPr lang="en-US" sz="2000" b="1" dirty="0">
                <a:solidFill>
                  <a:schemeClr val="accent1"/>
                </a:solidFill>
              </a:rPr>
              <a:t>REVENUE</a:t>
            </a:r>
            <a:r>
              <a:rPr lang="en-US" sz="2000" b="1" dirty="0">
                <a:solidFill>
                  <a:schemeClr val="accent1">
                    <a:lumMod val="40000"/>
                    <a:lumOff val="60000"/>
                  </a:schemeClr>
                </a:solidFill>
              </a:rPr>
              <a:t> vs. ACCOUNTS</a:t>
            </a:r>
            <a:endParaRPr lang="en-US" sz="2000" b="1" dirty="0">
              <a:solidFill>
                <a:schemeClr val="accent1">
                  <a:lumMod val="75000"/>
                </a:schemeClr>
              </a:solidFill>
            </a:endParaRPr>
          </a:p>
        </p:txBody>
      </p:sp>
      <p:sp>
        <p:nvSpPr>
          <p:cNvPr id="4" name="TextBox 3">
            <a:extLst>
              <a:ext uri="{FF2B5EF4-FFF2-40B4-BE49-F238E27FC236}">
                <a16:creationId xmlns:a16="http://schemas.microsoft.com/office/drawing/2014/main" id="{FE353D4B-44FA-304E-8D2D-6AB92BFE4C79}"/>
              </a:ext>
            </a:extLst>
          </p:cNvPr>
          <p:cNvSpPr txBox="1"/>
          <p:nvPr/>
        </p:nvSpPr>
        <p:spPr>
          <a:xfrm>
            <a:off x="1532235" y="519875"/>
            <a:ext cx="4300538" cy="584775"/>
          </a:xfrm>
          <a:prstGeom prst="rect">
            <a:avLst/>
          </a:prstGeom>
          <a:noFill/>
        </p:spPr>
        <p:txBody>
          <a:bodyPr wrap="square" rtlCol="0">
            <a:spAutoFit/>
          </a:bodyPr>
          <a:lstStyle/>
          <a:p>
            <a:r>
              <a:rPr lang="en-US" sz="3200" b="1" dirty="0">
                <a:latin typeface="+mj-lt"/>
              </a:rPr>
              <a:t>New client tier share</a:t>
            </a:r>
          </a:p>
        </p:txBody>
      </p:sp>
      <p:sp>
        <p:nvSpPr>
          <p:cNvPr id="11" name="TextBox 10">
            <a:extLst>
              <a:ext uri="{FF2B5EF4-FFF2-40B4-BE49-F238E27FC236}">
                <a16:creationId xmlns:a16="http://schemas.microsoft.com/office/drawing/2014/main" id="{2AC3562E-CA76-5744-A2B6-434A6C8CC555}"/>
              </a:ext>
            </a:extLst>
          </p:cNvPr>
          <p:cNvSpPr txBox="1"/>
          <p:nvPr/>
        </p:nvSpPr>
        <p:spPr>
          <a:xfrm>
            <a:off x="2236165" y="6259294"/>
            <a:ext cx="853877" cy="400110"/>
          </a:xfrm>
          <a:prstGeom prst="rect">
            <a:avLst/>
          </a:prstGeom>
          <a:noFill/>
        </p:spPr>
        <p:txBody>
          <a:bodyPr wrap="square" rtlCol="0">
            <a:spAutoFit/>
          </a:bodyPr>
          <a:lstStyle/>
          <a:p>
            <a:r>
              <a:rPr lang="en-US" sz="2000" dirty="0">
                <a:solidFill>
                  <a:schemeClr val="tx1">
                    <a:lumMod val="50000"/>
                    <a:lumOff val="50000"/>
                  </a:schemeClr>
                </a:solidFill>
              </a:rPr>
              <a:t>TIER</a:t>
            </a:r>
            <a:endParaRPr lang="en-US" sz="2000" b="1" dirty="0">
              <a:solidFill>
                <a:schemeClr val="tx1">
                  <a:lumMod val="50000"/>
                  <a:lumOff val="50000"/>
                </a:schemeClr>
              </a:solidFill>
            </a:endParaRPr>
          </a:p>
        </p:txBody>
      </p:sp>
      <p:cxnSp>
        <p:nvCxnSpPr>
          <p:cNvPr id="13" name="Straight Connector 12">
            <a:extLst>
              <a:ext uri="{FF2B5EF4-FFF2-40B4-BE49-F238E27FC236}">
                <a16:creationId xmlns:a16="http://schemas.microsoft.com/office/drawing/2014/main" id="{BF674B1E-2B4B-7148-A75F-6756896DEBE6}"/>
              </a:ext>
            </a:extLst>
          </p:cNvPr>
          <p:cNvCxnSpPr>
            <a:cxnSpLocks/>
          </p:cNvCxnSpPr>
          <p:nvPr/>
        </p:nvCxnSpPr>
        <p:spPr>
          <a:xfrm flipV="1">
            <a:off x="2362200" y="5029200"/>
            <a:ext cx="381000" cy="754592"/>
          </a:xfrm>
          <a:prstGeom prst="line">
            <a:avLst/>
          </a:prstGeom>
          <a:ln w="50800" cap="rnd">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69BAC84-5564-0940-AD46-39C208AE694A}"/>
              </a:ext>
            </a:extLst>
          </p:cNvPr>
          <p:cNvCxnSpPr>
            <a:cxnSpLocks/>
          </p:cNvCxnSpPr>
          <p:nvPr/>
        </p:nvCxnSpPr>
        <p:spPr>
          <a:xfrm flipV="1">
            <a:off x="3200400" y="4097752"/>
            <a:ext cx="372765" cy="1479290"/>
          </a:xfrm>
          <a:prstGeom prst="line">
            <a:avLst/>
          </a:prstGeom>
          <a:ln w="50800" cap="rnd">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7123C8F-0554-5848-93EB-73F09F47A02B}"/>
              </a:ext>
            </a:extLst>
          </p:cNvPr>
          <p:cNvCxnSpPr>
            <a:cxnSpLocks/>
          </p:cNvCxnSpPr>
          <p:nvPr/>
        </p:nvCxnSpPr>
        <p:spPr>
          <a:xfrm flipV="1">
            <a:off x="4106132" y="2895600"/>
            <a:ext cx="372765" cy="1479290"/>
          </a:xfrm>
          <a:prstGeom prst="line">
            <a:avLst/>
          </a:prstGeom>
          <a:ln w="50800" cap="rnd">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53DCDDF-BEDA-C646-9E47-A3D757B9A5DC}"/>
              </a:ext>
            </a:extLst>
          </p:cNvPr>
          <p:cNvCxnSpPr>
            <a:cxnSpLocks/>
          </p:cNvCxnSpPr>
          <p:nvPr/>
        </p:nvCxnSpPr>
        <p:spPr>
          <a:xfrm flipV="1">
            <a:off x="4953000" y="2286000"/>
            <a:ext cx="381000" cy="564890"/>
          </a:xfrm>
          <a:prstGeom prst="line">
            <a:avLst/>
          </a:prstGeom>
          <a:ln w="50800" cap="rnd">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976887A-764D-474F-9CB8-97FDA893E02E}"/>
              </a:ext>
            </a:extLst>
          </p:cNvPr>
          <p:cNvCxnSpPr>
            <a:cxnSpLocks/>
          </p:cNvCxnSpPr>
          <p:nvPr/>
        </p:nvCxnSpPr>
        <p:spPr>
          <a:xfrm flipV="1">
            <a:off x="5807373" y="2209800"/>
            <a:ext cx="381000" cy="564890"/>
          </a:xfrm>
          <a:prstGeom prst="line">
            <a:avLst/>
          </a:prstGeom>
          <a:ln w="50800" cap="rnd">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C243694-7B81-7E40-A4E8-5F014AC0B199}"/>
              </a:ext>
            </a:extLst>
          </p:cNvPr>
          <p:cNvCxnSpPr>
            <a:cxnSpLocks/>
          </p:cNvCxnSpPr>
          <p:nvPr/>
        </p:nvCxnSpPr>
        <p:spPr>
          <a:xfrm>
            <a:off x="6629400" y="1981200"/>
            <a:ext cx="457200" cy="0"/>
          </a:xfrm>
          <a:prstGeom prst="line">
            <a:avLst/>
          </a:prstGeom>
          <a:ln w="50800" cap="rnd">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150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47821581-1106-CD4D-9EBD-1222FEB288D8}"/>
              </a:ext>
            </a:extLst>
          </p:cNvPr>
          <p:cNvGraphicFramePr/>
          <p:nvPr>
            <p:extLst>
              <p:ext uri="{D42A27DB-BD31-4B8C-83A1-F6EECF244321}">
                <p14:modId xmlns:p14="http://schemas.microsoft.com/office/powerpoint/2010/main" val="1213740667"/>
              </p:ext>
            </p:extLst>
          </p:nvPr>
        </p:nvGraphicFramePr>
        <p:xfrm>
          <a:off x="1532235" y="1464080"/>
          <a:ext cx="5893324" cy="4480747"/>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392D5BE0-47DC-0E42-AE1D-121532988F3E}"/>
              </a:ext>
            </a:extLst>
          </p:cNvPr>
          <p:cNvSpPr txBox="1"/>
          <p:nvPr/>
        </p:nvSpPr>
        <p:spPr>
          <a:xfrm>
            <a:off x="1532235" y="1280958"/>
            <a:ext cx="8129582" cy="400110"/>
          </a:xfrm>
          <a:prstGeom prst="rect">
            <a:avLst/>
          </a:prstGeom>
          <a:noFill/>
        </p:spPr>
        <p:txBody>
          <a:bodyPr wrap="square" rtlCol="0">
            <a:spAutoFit/>
          </a:bodyPr>
          <a:lstStyle/>
          <a:p>
            <a:r>
              <a:rPr lang="en-US" sz="2000" dirty="0">
                <a:solidFill>
                  <a:schemeClr val="tx1">
                    <a:lumMod val="50000"/>
                    <a:lumOff val="50000"/>
                  </a:schemeClr>
                </a:solidFill>
              </a:rPr>
              <a:t>Revenue Per Account</a:t>
            </a:r>
            <a:endParaRPr lang="en-US" sz="2000" b="1" dirty="0">
              <a:solidFill>
                <a:schemeClr val="accent1">
                  <a:lumMod val="75000"/>
                </a:schemeClr>
              </a:solidFill>
            </a:endParaRPr>
          </a:p>
        </p:txBody>
      </p:sp>
      <p:sp>
        <p:nvSpPr>
          <p:cNvPr id="4" name="TextBox 3">
            <a:extLst>
              <a:ext uri="{FF2B5EF4-FFF2-40B4-BE49-F238E27FC236}">
                <a16:creationId xmlns:a16="http://schemas.microsoft.com/office/drawing/2014/main" id="{FE353D4B-44FA-304E-8D2D-6AB92BFE4C79}"/>
              </a:ext>
            </a:extLst>
          </p:cNvPr>
          <p:cNvSpPr txBox="1"/>
          <p:nvPr/>
        </p:nvSpPr>
        <p:spPr>
          <a:xfrm>
            <a:off x="1532235" y="519875"/>
            <a:ext cx="4300538" cy="584775"/>
          </a:xfrm>
          <a:prstGeom prst="rect">
            <a:avLst/>
          </a:prstGeom>
          <a:noFill/>
        </p:spPr>
        <p:txBody>
          <a:bodyPr wrap="square" rtlCol="0">
            <a:spAutoFit/>
          </a:bodyPr>
          <a:lstStyle/>
          <a:p>
            <a:r>
              <a:rPr lang="en-US" sz="3200" b="1" dirty="0">
                <a:latin typeface="+mj-lt"/>
              </a:rPr>
              <a:t>New client tier share</a:t>
            </a:r>
          </a:p>
        </p:txBody>
      </p:sp>
      <p:sp>
        <p:nvSpPr>
          <p:cNvPr id="11" name="TextBox 10">
            <a:extLst>
              <a:ext uri="{FF2B5EF4-FFF2-40B4-BE49-F238E27FC236}">
                <a16:creationId xmlns:a16="http://schemas.microsoft.com/office/drawing/2014/main" id="{2AC3562E-CA76-5744-A2B6-434A6C8CC555}"/>
              </a:ext>
            </a:extLst>
          </p:cNvPr>
          <p:cNvSpPr txBox="1"/>
          <p:nvPr/>
        </p:nvSpPr>
        <p:spPr>
          <a:xfrm>
            <a:off x="1752600" y="5867400"/>
            <a:ext cx="853877" cy="400110"/>
          </a:xfrm>
          <a:prstGeom prst="rect">
            <a:avLst/>
          </a:prstGeom>
          <a:noFill/>
        </p:spPr>
        <p:txBody>
          <a:bodyPr wrap="square" rtlCol="0">
            <a:spAutoFit/>
          </a:bodyPr>
          <a:lstStyle/>
          <a:p>
            <a:r>
              <a:rPr lang="en-US" sz="2000" dirty="0">
                <a:solidFill>
                  <a:schemeClr val="tx1">
                    <a:lumMod val="50000"/>
                    <a:lumOff val="50000"/>
                  </a:schemeClr>
                </a:solidFill>
              </a:rPr>
              <a:t>TIER</a:t>
            </a:r>
            <a:endParaRPr lang="en-US" sz="2000" b="1" dirty="0">
              <a:solidFill>
                <a:schemeClr val="tx1">
                  <a:lumMod val="50000"/>
                  <a:lumOff val="50000"/>
                </a:schemeClr>
              </a:solidFill>
            </a:endParaRPr>
          </a:p>
        </p:txBody>
      </p:sp>
    </p:spTree>
    <p:extLst>
      <p:ext uri="{BB962C8B-B14F-4D97-AF65-F5344CB8AC3E}">
        <p14:creationId xmlns:p14="http://schemas.microsoft.com/office/powerpoint/2010/main" val="3331821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47821581-1106-CD4D-9EBD-1222FEB288D8}"/>
              </a:ext>
            </a:extLst>
          </p:cNvPr>
          <p:cNvGraphicFramePr/>
          <p:nvPr>
            <p:extLst>
              <p:ext uri="{D42A27DB-BD31-4B8C-83A1-F6EECF244321}">
                <p14:modId xmlns:p14="http://schemas.microsoft.com/office/powerpoint/2010/main" val="2343493527"/>
              </p:ext>
            </p:extLst>
          </p:nvPr>
        </p:nvGraphicFramePr>
        <p:xfrm>
          <a:off x="1532235" y="1857378"/>
          <a:ext cx="5893324" cy="4480747"/>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392D5BE0-47DC-0E42-AE1D-121532988F3E}"/>
              </a:ext>
            </a:extLst>
          </p:cNvPr>
          <p:cNvSpPr txBox="1"/>
          <p:nvPr/>
        </p:nvSpPr>
        <p:spPr>
          <a:xfrm>
            <a:off x="1532235" y="1280958"/>
            <a:ext cx="8129582" cy="400110"/>
          </a:xfrm>
          <a:prstGeom prst="rect">
            <a:avLst/>
          </a:prstGeom>
          <a:noFill/>
        </p:spPr>
        <p:txBody>
          <a:bodyPr wrap="square" rtlCol="0">
            <a:spAutoFit/>
          </a:bodyPr>
          <a:lstStyle/>
          <a:p>
            <a:r>
              <a:rPr lang="en-US" sz="2000" dirty="0">
                <a:solidFill>
                  <a:schemeClr val="tx1">
                    <a:lumMod val="50000"/>
                    <a:lumOff val="50000"/>
                  </a:schemeClr>
                </a:solidFill>
              </a:rPr>
              <a:t>CUM % OF TOTAL </a:t>
            </a:r>
            <a:r>
              <a:rPr lang="en-US" sz="2000" b="1" dirty="0">
                <a:solidFill>
                  <a:schemeClr val="accent1">
                    <a:lumMod val="40000"/>
                    <a:lumOff val="60000"/>
                  </a:schemeClr>
                </a:solidFill>
              </a:rPr>
              <a:t>ACCOUNTS vs. REVENUE</a:t>
            </a:r>
            <a:endParaRPr lang="en-US" sz="2000" b="1" dirty="0">
              <a:solidFill>
                <a:schemeClr val="accent1">
                  <a:lumMod val="75000"/>
                </a:schemeClr>
              </a:solidFill>
            </a:endParaRPr>
          </a:p>
        </p:txBody>
      </p:sp>
      <p:sp>
        <p:nvSpPr>
          <p:cNvPr id="4" name="TextBox 3">
            <a:extLst>
              <a:ext uri="{FF2B5EF4-FFF2-40B4-BE49-F238E27FC236}">
                <a16:creationId xmlns:a16="http://schemas.microsoft.com/office/drawing/2014/main" id="{FE353D4B-44FA-304E-8D2D-6AB92BFE4C79}"/>
              </a:ext>
            </a:extLst>
          </p:cNvPr>
          <p:cNvSpPr txBox="1"/>
          <p:nvPr/>
        </p:nvSpPr>
        <p:spPr>
          <a:xfrm>
            <a:off x="1532235" y="519875"/>
            <a:ext cx="4300538" cy="584775"/>
          </a:xfrm>
          <a:prstGeom prst="rect">
            <a:avLst/>
          </a:prstGeom>
          <a:noFill/>
        </p:spPr>
        <p:txBody>
          <a:bodyPr wrap="square" rtlCol="0">
            <a:spAutoFit/>
          </a:bodyPr>
          <a:lstStyle/>
          <a:p>
            <a:r>
              <a:rPr lang="en-US" sz="3200" b="1" dirty="0">
                <a:latin typeface="+mj-lt"/>
              </a:rPr>
              <a:t>New client tier share</a:t>
            </a:r>
          </a:p>
        </p:txBody>
      </p:sp>
      <p:sp>
        <p:nvSpPr>
          <p:cNvPr id="11" name="TextBox 10">
            <a:extLst>
              <a:ext uri="{FF2B5EF4-FFF2-40B4-BE49-F238E27FC236}">
                <a16:creationId xmlns:a16="http://schemas.microsoft.com/office/drawing/2014/main" id="{2AC3562E-CA76-5744-A2B6-434A6C8CC555}"/>
              </a:ext>
            </a:extLst>
          </p:cNvPr>
          <p:cNvSpPr txBox="1"/>
          <p:nvPr/>
        </p:nvSpPr>
        <p:spPr>
          <a:xfrm>
            <a:off x="2236165" y="6259294"/>
            <a:ext cx="853877" cy="400110"/>
          </a:xfrm>
          <a:prstGeom prst="rect">
            <a:avLst/>
          </a:prstGeom>
          <a:noFill/>
        </p:spPr>
        <p:txBody>
          <a:bodyPr wrap="square" rtlCol="0">
            <a:spAutoFit/>
          </a:bodyPr>
          <a:lstStyle/>
          <a:p>
            <a:r>
              <a:rPr lang="en-US" sz="2000" dirty="0">
                <a:solidFill>
                  <a:schemeClr val="tx1">
                    <a:lumMod val="50000"/>
                    <a:lumOff val="50000"/>
                  </a:schemeClr>
                </a:solidFill>
              </a:rPr>
              <a:t>TIER</a:t>
            </a:r>
            <a:endParaRPr lang="en-US" sz="2000" b="1" dirty="0">
              <a:solidFill>
                <a:schemeClr val="tx1">
                  <a:lumMod val="50000"/>
                  <a:lumOff val="50000"/>
                </a:schemeClr>
              </a:solidFill>
            </a:endParaRPr>
          </a:p>
        </p:txBody>
      </p:sp>
      <p:cxnSp>
        <p:nvCxnSpPr>
          <p:cNvPr id="6" name="Straight Connector 5">
            <a:extLst>
              <a:ext uri="{FF2B5EF4-FFF2-40B4-BE49-F238E27FC236}">
                <a16:creationId xmlns:a16="http://schemas.microsoft.com/office/drawing/2014/main" id="{9C8E26A9-8766-104F-9D04-B4EC69DFD96C}"/>
              </a:ext>
            </a:extLst>
          </p:cNvPr>
          <p:cNvCxnSpPr/>
          <p:nvPr/>
        </p:nvCxnSpPr>
        <p:spPr>
          <a:xfrm>
            <a:off x="4038600" y="2895600"/>
            <a:ext cx="0" cy="1447800"/>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E2101C0-9866-1640-9CB7-76F7AD71A118}"/>
              </a:ext>
            </a:extLst>
          </p:cNvPr>
          <p:cNvCxnSpPr/>
          <p:nvPr/>
        </p:nvCxnSpPr>
        <p:spPr>
          <a:xfrm>
            <a:off x="2971800" y="4114800"/>
            <a:ext cx="0" cy="1447800"/>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90F7852-CE7E-A64A-B966-F08D6796F201}"/>
              </a:ext>
            </a:extLst>
          </p:cNvPr>
          <p:cNvCxnSpPr/>
          <p:nvPr/>
        </p:nvCxnSpPr>
        <p:spPr>
          <a:xfrm>
            <a:off x="2236165" y="4343400"/>
            <a:ext cx="0" cy="1447800"/>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EF41C0A-3478-F542-800D-15790001ED53}"/>
              </a:ext>
            </a:extLst>
          </p:cNvPr>
          <p:cNvCxnSpPr/>
          <p:nvPr/>
        </p:nvCxnSpPr>
        <p:spPr>
          <a:xfrm>
            <a:off x="4953000" y="1981200"/>
            <a:ext cx="0" cy="1447800"/>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36246A8-20ED-1A41-9AEA-4B04EC94A4E8}"/>
              </a:ext>
            </a:extLst>
          </p:cNvPr>
          <p:cNvCxnSpPr/>
          <p:nvPr/>
        </p:nvCxnSpPr>
        <p:spPr>
          <a:xfrm>
            <a:off x="5867400" y="1857378"/>
            <a:ext cx="0" cy="1447800"/>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28FF7BB-892E-534B-B5D1-AA2C49B843C0}"/>
              </a:ext>
            </a:extLst>
          </p:cNvPr>
          <p:cNvSpPr txBox="1"/>
          <p:nvPr/>
        </p:nvSpPr>
        <p:spPr>
          <a:xfrm>
            <a:off x="4299862" y="3810000"/>
            <a:ext cx="1432217" cy="830997"/>
          </a:xfrm>
          <a:prstGeom prst="rect">
            <a:avLst/>
          </a:prstGeom>
          <a:noFill/>
        </p:spPr>
        <p:txBody>
          <a:bodyPr wrap="square" rtlCol="0">
            <a:spAutoFit/>
          </a:bodyPr>
          <a:lstStyle/>
          <a:p>
            <a:r>
              <a:rPr lang="en-US" sz="1200" dirty="0"/>
              <a:t>Difference between CUM REV and CUM # OF ACOUNTS</a:t>
            </a:r>
          </a:p>
        </p:txBody>
      </p:sp>
    </p:spTree>
    <p:extLst>
      <p:ext uri="{BB962C8B-B14F-4D97-AF65-F5344CB8AC3E}">
        <p14:creationId xmlns:p14="http://schemas.microsoft.com/office/powerpoint/2010/main" val="2381327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3BE6067-6C2A-DE45-9821-8CA7D2A9132E}"/>
              </a:ext>
            </a:extLst>
          </p:cNvPr>
          <p:cNvPicPr>
            <a:picLocks noChangeAspect="1"/>
          </p:cNvPicPr>
          <p:nvPr/>
        </p:nvPicPr>
        <p:blipFill>
          <a:blip r:embed="rId2"/>
          <a:stretch>
            <a:fillRect/>
          </a:stretch>
        </p:blipFill>
        <p:spPr>
          <a:xfrm>
            <a:off x="1557635" y="1578624"/>
            <a:ext cx="8017327" cy="3753996"/>
          </a:xfrm>
          <a:prstGeom prst="rect">
            <a:avLst/>
          </a:prstGeom>
        </p:spPr>
      </p:pic>
      <p:sp>
        <p:nvSpPr>
          <p:cNvPr id="4" name="TextBox 3">
            <a:extLst>
              <a:ext uri="{FF2B5EF4-FFF2-40B4-BE49-F238E27FC236}">
                <a16:creationId xmlns:a16="http://schemas.microsoft.com/office/drawing/2014/main" id="{F76C819E-8EE7-4E4F-827E-8631A541F0B5}"/>
              </a:ext>
            </a:extLst>
          </p:cNvPr>
          <p:cNvSpPr txBox="1"/>
          <p:nvPr/>
        </p:nvSpPr>
        <p:spPr>
          <a:xfrm>
            <a:off x="2475013" y="4267200"/>
            <a:ext cx="609600" cy="461665"/>
          </a:xfrm>
          <a:prstGeom prst="rect">
            <a:avLst/>
          </a:prstGeom>
          <a:noFill/>
        </p:spPr>
        <p:txBody>
          <a:bodyPr wrap="square" rtlCol="0">
            <a:spAutoFit/>
          </a:bodyPr>
          <a:lstStyle/>
          <a:p>
            <a:r>
              <a:rPr lang="en-US" dirty="0">
                <a:solidFill>
                  <a:schemeClr val="accent2">
                    <a:lumMod val="20000"/>
                    <a:lumOff val="80000"/>
                  </a:schemeClr>
                </a:solidFill>
              </a:rPr>
              <a:t>A</a:t>
            </a:r>
          </a:p>
        </p:txBody>
      </p:sp>
      <p:sp>
        <p:nvSpPr>
          <p:cNvPr id="5" name="TextBox 4">
            <a:extLst>
              <a:ext uri="{FF2B5EF4-FFF2-40B4-BE49-F238E27FC236}">
                <a16:creationId xmlns:a16="http://schemas.microsoft.com/office/drawing/2014/main" id="{7A6189B5-EA3B-AA47-A2A3-DC23D2E64D9B}"/>
              </a:ext>
            </a:extLst>
          </p:cNvPr>
          <p:cNvSpPr txBox="1"/>
          <p:nvPr/>
        </p:nvSpPr>
        <p:spPr>
          <a:xfrm>
            <a:off x="3772919" y="4270513"/>
            <a:ext cx="609600" cy="461665"/>
          </a:xfrm>
          <a:prstGeom prst="rect">
            <a:avLst/>
          </a:prstGeom>
          <a:noFill/>
        </p:spPr>
        <p:txBody>
          <a:bodyPr wrap="square" rtlCol="0">
            <a:spAutoFit/>
          </a:bodyPr>
          <a:lstStyle/>
          <a:p>
            <a:r>
              <a:rPr lang="en-US" dirty="0">
                <a:solidFill>
                  <a:schemeClr val="accent5">
                    <a:lumMod val="20000"/>
                    <a:lumOff val="80000"/>
                  </a:schemeClr>
                </a:solidFill>
              </a:rPr>
              <a:t>B</a:t>
            </a:r>
          </a:p>
        </p:txBody>
      </p:sp>
      <p:sp>
        <p:nvSpPr>
          <p:cNvPr id="6" name="TextBox 5">
            <a:extLst>
              <a:ext uri="{FF2B5EF4-FFF2-40B4-BE49-F238E27FC236}">
                <a16:creationId xmlns:a16="http://schemas.microsoft.com/office/drawing/2014/main" id="{E892D4BC-B372-9443-8C44-CD56D0BD9EFF}"/>
              </a:ext>
            </a:extLst>
          </p:cNvPr>
          <p:cNvSpPr txBox="1"/>
          <p:nvPr/>
        </p:nvSpPr>
        <p:spPr>
          <a:xfrm>
            <a:off x="6154104" y="4313582"/>
            <a:ext cx="609600" cy="461665"/>
          </a:xfrm>
          <a:prstGeom prst="rect">
            <a:avLst/>
          </a:prstGeom>
          <a:noFill/>
        </p:spPr>
        <p:txBody>
          <a:bodyPr wrap="square" rtlCol="0">
            <a:spAutoFit/>
          </a:bodyPr>
          <a:lstStyle/>
          <a:p>
            <a:r>
              <a:rPr lang="en-US" dirty="0">
                <a:solidFill>
                  <a:schemeClr val="accent4">
                    <a:lumMod val="20000"/>
                    <a:lumOff val="80000"/>
                  </a:schemeClr>
                </a:solidFill>
              </a:rPr>
              <a:t>C</a:t>
            </a:r>
          </a:p>
        </p:txBody>
      </p:sp>
      <p:sp>
        <p:nvSpPr>
          <p:cNvPr id="9" name="TextBox 8">
            <a:extLst>
              <a:ext uri="{FF2B5EF4-FFF2-40B4-BE49-F238E27FC236}">
                <a16:creationId xmlns:a16="http://schemas.microsoft.com/office/drawing/2014/main" id="{D98AFE9E-EF63-D448-9305-099F0F29F8F9}"/>
              </a:ext>
            </a:extLst>
          </p:cNvPr>
          <p:cNvSpPr txBox="1"/>
          <p:nvPr/>
        </p:nvSpPr>
        <p:spPr>
          <a:xfrm>
            <a:off x="8153400" y="4300330"/>
            <a:ext cx="609600" cy="461665"/>
          </a:xfrm>
          <a:prstGeom prst="rect">
            <a:avLst/>
          </a:prstGeom>
          <a:noFill/>
        </p:spPr>
        <p:txBody>
          <a:bodyPr wrap="square" rtlCol="0">
            <a:spAutoFit/>
          </a:bodyPr>
          <a:lstStyle/>
          <a:p>
            <a:pPr algn="ctr"/>
            <a:r>
              <a:rPr lang="en-US" sz="1200" dirty="0">
                <a:solidFill>
                  <a:schemeClr val="accent6">
                    <a:lumMod val="20000"/>
                    <a:lumOff val="80000"/>
                  </a:schemeClr>
                </a:solidFill>
              </a:rPr>
              <a:t>All others</a:t>
            </a:r>
          </a:p>
        </p:txBody>
      </p:sp>
      <p:sp>
        <p:nvSpPr>
          <p:cNvPr id="10" name="TextBox 9">
            <a:extLst>
              <a:ext uri="{FF2B5EF4-FFF2-40B4-BE49-F238E27FC236}">
                <a16:creationId xmlns:a16="http://schemas.microsoft.com/office/drawing/2014/main" id="{63FB9ABA-F884-0346-85E9-DF506E606370}"/>
              </a:ext>
            </a:extLst>
          </p:cNvPr>
          <p:cNvSpPr txBox="1"/>
          <p:nvPr/>
        </p:nvSpPr>
        <p:spPr>
          <a:xfrm>
            <a:off x="1865413" y="4267200"/>
            <a:ext cx="609600" cy="461665"/>
          </a:xfrm>
          <a:prstGeom prst="rect">
            <a:avLst/>
          </a:prstGeom>
          <a:noFill/>
        </p:spPr>
        <p:txBody>
          <a:bodyPr wrap="square" rtlCol="0">
            <a:spAutoFit/>
          </a:bodyPr>
          <a:lstStyle/>
          <a:p>
            <a:r>
              <a:rPr lang="en-US" dirty="0">
                <a:solidFill>
                  <a:schemeClr val="tx2"/>
                </a:solidFill>
              </a:rPr>
              <a:t>A+</a:t>
            </a:r>
          </a:p>
        </p:txBody>
      </p:sp>
      <p:sp>
        <p:nvSpPr>
          <p:cNvPr id="12" name="TextBox 11">
            <a:extLst>
              <a:ext uri="{FF2B5EF4-FFF2-40B4-BE49-F238E27FC236}">
                <a16:creationId xmlns:a16="http://schemas.microsoft.com/office/drawing/2014/main" id="{5B679655-99AE-9142-AB9B-467C554F7EEB}"/>
              </a:ext>
            </a:extLst>
          </p:cNvPr>
          <p:cNvSpPr txBox="1"/>
          <p:nvPr/>
        </p:nvSpPr>
        <p:spPr>
          <a:xfrm>
            <a:off x="1532235" y="519875"/>
            <a:ext cx="4300538" cy="584775"/>
          </a:xfrm>
          <a:prstGeom prst="rect">
            <a:avLst/>
          </a:prstGeom>
          <a:noFill/>
        </p:spPr>
        <p:txBody>
          <a:bodyPr wrap="square" rtlCol="0">
            <a:spAutoFit/>
          </a:bodyPr>
          <a:lstStyle/>
          <a:p>
            <a:r>
              <a:rPr lang="en-US" sz="3200" b="1" dirty="0">
                <a:latin typeface="+mj-lt"/>
              </a:rPr>
              <a:t>New client tier share</a:t>
            </a:r>
          </a:p>
        </p:txBody>
      </p:sp>
      <p:sp>
        <p:nvSpPr>
          <p:cNvPr id="13" name="TextBox 12">
            <a:extLst>
              <a:ext uri="{FF2B5EF4-FFF2-40B4-BE49-F238E27FC236}">
                <a16:creationId xmlns:a16="http://schemas.microsoft.com/office/drawing/2014/main" id="{5989292E-3F8E-504A-8F9B-64A673517B86}"/>
              </a:ext>
            </a:extLst>
          </p:cNvPr>
          <p:cNvSpPr txBox="1"/>
          <p:nvPr/>
        </p:nvSpPr>
        <p:spPr>
          <a:xfrm rot="16200000">
            <a:off x="260746" y="2574361"/>
            <a:ext cx="2286000" cy="307777"/>
          </a:xfrm>
          <a:prstGeom prst="rect">
            <a:avLst/>
          </a:prstGeom>
          <a:noFill/>
        </p:spPr>
        <p:txBody>
          <a:bodyPr wrap="square" rtlCol="0">
            <a:spAutoFit/>
          </a:bodyPr>
          <a:lstStyle/>
          <a:p>
            <a:pPr algn="r"/>
            <a:r>
              <a:rPr lang="en-US" sz="1400" dirty="0"/>
              <a:t>CUM REVENUE</a:t>
            </a:r>
          </a:p>
        </p:txBody>
      </p:sp>
      <p:sp>
        <p:nvSpPr>
          <p:cNvPr id="14" name="TextBox 13">
            <a:extLst>
              <a:ext uri="{FF2B5EF4-FFF2-40B4-BE49-F238E27FC236}">
                <a16:creationId xmlns:a16="http://schemas.microsoft.com/office/drawing/2014/main" id="{85163974-CD59-6E44-80EB-8F35B42098E0}"/>
              </a:ext>
            </a:extLst>
          </p:cNvPr>
          <p:cNvSpPr txBox="1"/>
          <p:nvPr/>
        </p:nvSpPr>
        <p:spPr>
          <a:xfrm>
            <a:off x="6934200" y="5125487"/>
            <a:ext cx="2286000" cy="307777"/>
          </a:xfrm>
          <a:prstGeom prst="rect">
            <a:avLst/>
          </a:prstGeom>
          <a:noFill/>
        </p:spPr>
        <p:txBody>
          <a:bodyPr wrap="square" rtlCol="0">
            <a:spAutoFit/>
          </a:bodyPr>
          <a:lstStyle/>
          <a:p>
            <a:pPr algn="r"/>
            <a:r>
              <a:rPr lang="en-US" sz="1400" dirty="0"/>
              <a:t>CUM ACCOUNTS</a:t>
            </a:r>
          </a:p>
        </p:txBody>
      </p:sp>
      <p:sp>
        <p:nvSpPr>
          <p:cNvPr id="15" name="TextBox 14">
            <a:extLst>
              <a:ext uri="{FF2B5EF4-FFF2-40B4-BE49-F238E27FC236}">
                <a16:creationId xmlns:a16="http://schemas.microsoft.com/office/drawing/2014/main" id="{FDB3D410-41B7-1247-9248-683C87C9363C}"/>
              </a:ext>
            </a:extLst>
          </p:cNvPr>
          <p:cNvSpPr txBox="1"/>
          <p:nvPr/>
        </p:nvSpPr>
        <p:spPr>
          <a:xfrm rot="16200000">
            <a:off x="1380382" y="4338796"/>
            <a:ext cx="662285" cy="307777"/>
          </a:xfrm>
          <a:prstGeom prst="rect">
            <a:avLst/>
          </a:prstGeom>
          <a:noFill/>
        </p:spPr>
        <p:txBody>
          <a:bodyPr wrap="square" rtlCol="0">
            <a:spAutoFit/>
          </a:bodyPr>
          <a:lstStyle/>
          <a:p>
            <a:pPr algn="ctr"/>
            <a:r>
              <a:rPr lang="en-US" sz="1400" dirty="0"/>
              <a:t>TIER</a:t>
            </a:r>
          </a:p>
        </p:txBody>
      </p:sp>
    </p:spTree>
    <p:extLst>
      <p:ext uri="{BB962C8B-B14F-4D97-AF65-F5344CB8AC3E}">
        <p14:creationId xmlns:p14="http://schemas.microsoft.com/office/powerpoint/2010/main" val="725167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541CC-077B-D14F-80E1-BC1660E7AB15}"/>
              </a:ext>
            </a:extLst>
          </p:cNvPr>
          <p:cNvPicPr>
            <a:picLocks noChangeAspect="1"/>
          </p:cNvPicPr>
          <p:nvPr/>
        </p:nvPicPr>
        <p:blipFill>
          <a:blip r:embed="rId2"/>
          <a:stretch>
            <a:fillRect/>
          </a:stretch>
        </p:blipFill>
        <p:spPr>
          <a:xfrm>
            <a:off x="1579296" y="1609762"/>
            <a:ext cx="7837112" cy="3669613"/>
          </a:xfrm>
          <a:prstGeom prst="rect">
            <a:avLst/>
          </a:prstGeom>
        </p:spPr>
      </p:pic>
      <p:sp>
        <p:nvSpPr>
          <p:cNvPr id="4" name="TextBox 3">
            <a:extLst>
              <a:ext uri="{FF2B5EF4-FFF2-40B4-BE49-F238E27FC236}">
                <a16:creationId xmlns:a16="http://schemas.microsoft.com/office/drawing/2014/main" id="{F76C819E-8EE7-4E4F-827E-8631A541F0B5}"/>
              </a:ext>
            </a:extLst>
          </p:cNvPr>
          <p:cNvSpPr txBox="1"/>
          <p:nvPr/>
        </p:nvSpPr>
        <p:spPr>
          <a:xfrm>
            <a:off x="2475013" y="4267200"/>
            <a:ext cx="609600" cy="461665"/>
          </a:xfrm>
          <a:prstGeom prst="rect">
            <a:avLst/>
          </a:prstGeom>
          <a:noFill/>
        </p:spPr>
        <p:txBody>
          <a:bodyPr wrap="square" rtlCol="0">
            <a:spAutoFit/>
          </a:bodyPr>
          <a:lstStyle/>
          <a:p>
            <a:r>
              <a:rPr lang="en-US" dirty="0">
                <a:solidFill>
                  <a:schemeClr val="accent2">
                    <a:lumMod val="20000"/>
                    <a:lumOff val="80000"/>
                  </a:schemeClr>
                </a:solidFill>
              </a:rPr>
              <a:t>A</a:t>
            </a:r>
          </a:p>
        </p:txBody>
      </p:sp>
      <p:sp>
        <p:nvSpPr>
          <p:cNvPr id="5" name="TextBox 4">
            <a:extLst>
              <a:ext uri="{FF2B5EF4-FFF2-40B4-BE49-F238E27FC236}">
                <a16:creationId xmlns:a16="http://schemas.microsoft.com/office/drawing/2014/main" id="{7A6189B5-EA3B-AA47-A2A3-DC23D2E64D9B}"/>
              </a:ext>
            </a:extLst>
          </p:cNvPr>
          <p:cNvSpPr txBox="1"/>
          <p:nvPr/>
        </p:nvSpPr>
        <p:spPr>
          <a:xfrm>
            <a:off x="3772919" y="4270513"/>
            <a:ext cx="609600" cy="461665"/>
          </a:xfrm>
          <a:prstGeom prst="rect">
            <a:avLst/>
          </a:prstGeom>
          <a:noFill/>
        </p:spPr>
        <p:txBody>
          <a:bodyPr wrap="square" rtlCol="0">
            <a:spAutoFit/>
          </a:bodyPr>
          <a:lstStyle/>
          <a:p>
            <a:r>
              <a:rPr lang="en-US" dirty="0">
                <a:solidFill>
                  <a:schemeClr val="accent5">
                    <a:lumMod val="20000"/>
                    <a:lumOff val="80000"/>
                  </a:schemeClr>
                </a:solidFill>
              </a:rPr>
              <a:t>B</a:t>
            </a:r>
          </a:p>
        </p:txBody>
      </p:sp>
      <p:sp>
        <p:nvSpPr>
          <p:cNvPr id="6" name="TextBox 5">
            <a:extLst>
              <a:ext uri="{FF2B5EF4-FFF2-40B4-BE49-F238E27FC236}">
                <a16:creationId xmlns:a16="http://schemas.microsoft.com/office/drawing/2014/main" id="{E892D4BC-B372-9443-8C44-CD56D0BD9EFF}"/>
              </a:ext>
            </a:extLst>
          </p:cNvPr>
          <p:cNvSpPr txBox="1"/>
          <p:nvPr/>
        </p:nvSpPr>
        <p:spPr>
          <a:xfrm>
            <a:off x="6154104" y="4313582"/>
            <a:ext cx="609600" cy="461665"/>
          </a:xfrm>
          <a:prstGeom prst="rect">
            <a:avLst/>
          </a:prstGeom>
          <a:noFill/>
        </p:spPr>
        <p:txBody>
          <a:bodyPr wrap="square" rtlCol="0">
            <a:spAutoFit/>
          </a:bodyPr>
          <a:lstStyle/>
          <a:p>
            <a:r>
              <a:rPr lang="en-US" dirty="0">
                <a:solidFill>
                  <a:schemeClr val="accent4">
                    <a:lumMod val="20000"/>
                    <a:lumOff val="80000"/>
                  </a:schemeClr>
                </a:solidFill>
              </a:rPr>
              <a:t>C</a:t>
            </a:r>
          </a:p>
        </p:txBody>
      </p:sp>
      <p:sp>
        <p:nvSpPr>
          <p:cNvPr id="9" name="TextBox 8">
            <a:extLst>
              <a:ext uri="{FF2B5EF4-FFF2-40B4-BE49-F238E27FC236}">
                <a16:creationId xmlns:a16="http://schemas.microsoft.com/office/drawing/2014/main" id="{D98AFE9E-EF63-D448-9305-099F0F29F8F9}"/>
              </a:ext>
            </a:extLst>
          </p:cNvPr>
          <p:cNvSpPr txBox="1"/>
          <p:nvPr/>
        </p:nvSpPr>
        <p:spPr>
          <a:xfrm>
            <a:off x="8153400" y="4300330"/>
            <a:ext cx="609600" cy="461665"/>
          </a:xfrm>
          <a:prstGeom prst="rect">
            <a:avLst/>
          </a:prstGeom>
          <a:noFill/>
        </p:spPr>
        <p:txBody>
          <a:bodyPr wrap="square" rtlCol="0">
            <a:spAutoFit/>
          </a:bodyPr>
          <a:lstStyle/>
          <a:p>
            <a:pPr algn="ctr"/>
            <a:r>
              <a:rPr lang="en-US" sz="1200" dirty="0">
                <a:solidFill>
                  <a:schemeClr val="accent6">
                    <a:lumMod val="20000"/>
                    <a:lumOff val="80000"/>
                  </a:schemeClr>
                </a:solidFill>
              </a:rPr>
              <a:t>All others</a:t>
            </a:r>
          </a:p>
        </p:txBody>
      </p:sp>
      <p:sp>
        <p:nvSpPr>
          <p:cNvPr id="10" name="TextBox 9">
            <a:extLst>
              <a:ext uri="{FF2B5EF4-FFF2-40B4-BE49-F238E27FC236}">
                <a16:creationId xmlns:a16="http://schemas.microsoft.com/office/drawing/2014/main" id="{63FB9ABA-F884-0346-85E9-DF506E606370}"/>
              </a:ext>
            </a:extLst>
          </p:cNvPr>
          <p:cNvSpPr txBox="1"/>
          <p:nvPr/>
        </p:nvSpPr>
        <p:spPr>
          <a:xfrm>
            <a:off x="1865413" y="4267200"/>
            <a:ext cx="609600" cy="461665"/>
          </a:xfrm>
          <a:prstGeom prst="rect">
            <a:avLst/>
          </a:prstGeom>
          <a:noFill/>
        </p:spPr>
        <p:txBody>
          <a:bodyPr wrap="square" rtlCol="0">
            <a:spAutoFit/>
          </a:bodyPr>
          <a:lstStyle/>
          <a:p>
            <a:r>
              <a:rPr lang="en-US" dirty="0">
                <a:solidFill>
                  <a:schemeClr val="tx2"/>
                </a:solidFill>
              </a:rPr>
              <a:t>A+</a:t>
            </a:r>
          </a:p>
        </p:txBody>
      </p:sp>
      <p:sp>
        <p:nvSpPr>
          <p:cNvPr id="12" name="TextBox 11">
            <a:extLst>
              <a:ext uri="{FF2B5EF4-FFF2-40B4-BE49-F238E27FC236}">
                <a16:creationId xmlns:a16="http://schemas.microsoft.com/office/drawing/2014/main" id="{5B679655-99AE-9142-AB9B-467C554F7EEB}"/>
              </a:ext>
            </a:extLst>
          </p:cNvPr>
          <p:cNvSpPr txBox="1"/>
          <p:nvPr/>
        </p:nvSpPr>
        <p:spPr>
          <a:xfrm>
            <a:off x="1532235" y="519875"/>
            <a:ext cx="4300538" cy="584775"/>
          </a:xfrm>
          <a:prstGeom prst="rect">
            <a:avLst/>
          </a:prstGeom>
          <a:noFill/>
        </p:spPr>
        <p:txBody>
          <a:bodyPr wrap="square" rtlCol="0">
            <a:spAutoFit/>
          </a:bodyPr>
          <a:lstStyle/>
          <a:p>
            <a:r>
              <a:rPr lang="en-US" sz="3200" b="1" dirty="0">
                <a:latin typeface="+mj-lt"/>
              </a:rPr>
              <a:t>New client tier share</a:t>
            </a:r>
          </a:p>
        </p:txBody>
      </p:sp>
      <p:sp>
        <p:nvSpPr>
          <p:cNvPr id="13" name="TextBox 12">
            <a:extLst>
              <a:ext uri="{FF2B5EF4-FFF2-40B4-BE49-F238E27FC236}">
                <a16:creationId xmlns:a16="http://schemas.microsoft.com/office/drawing/2014/main" id="{5989292E-3F8E-504A-8F9B-64A673517B86}"/>
              </a:ext>
            </a:extLst>
          </p:cNvPr>
          <p:cNvSpPr txBox="1"/>
          <p:nvPr/>
        </p:nvSpPr>
        <p:spPr>
          <a:xfrm rot="16200000">
            <a:off x="260746" y="2574361"/>
            <a:ext cx="2286000" cy="307777"/>
          </a:xfrm>
          <a:prstGeom prst="rect">
            <a:avLst/>
          </a:prstGeom>
          <a:noFill/>
        </p:spPr>
        <p:txBody>
          <a:bodyPr wrap="square" rtlCol="0">
            <a:spAutoFit/>
          </a:bodyPr>
          <a:lstStyle/>
          <a:p>
            <a:pPr algn="r"/>
            <a:r>
              <a:rPr lang="en-US" sz="1400" dirty="0"/>
              <a:t>CUM % REVENUE</a:t>
            </a:r>
          </a:p>
        </p:txBody>
      </p:sp>
      <p:sp>
        <p:nvSpPr>
          <p:cNvPr id="14" name="TextBox 13">
            <a:extLst>
              <a:ext uri="{FF2B5EF4-FFF2-40B4-BE49-F238E27FC236}">
                <a16:creationId xmlns:a16="http://schemas.microsoft.com/office/drawing/2014/main" id="{85163974-CD59-6E44-80EB-8F35B42098E0}"/>
              </a:ext>
            </a:extLst>
          </p:cNvPr>
          <p:cNvSpPr txBox="1"/>
          <p:nvPr/>
        </p:nvSpPr>
        <p:spPr>
          <a:xfrm>
            <a:off x="6934200" y="5125487"/>
            <a:ext cx="2286000" cy="307777"/>
          </a:xfrm>
          <a:prstGeom prst="rect">
            <a:avLst/>
          </a:prstGeom>
          <a:noFill/>
        </p:spPr>
        <p:txBody>
          <a:bodyPr wrap="square" rtlCol="0">
            <a:spAutoFit/>
          </a:bodyPr>
          <a:lstStyle/>
          <a:p>
            <a:pPr algn="r"/>
            <a:r>
              <a:rPr lang="en-US" sz="1400" dirty="0"/>
              <a:t>CUM % ACCOUNTS</a:t>
            </a:r>
          </a:p>
        </p:txBody>
      </p:sp>
      <p:sp>
        <p:nvSpPr>
          <p:cNvPr id="15" name="TextBox 14">
            <a:extLst>
              <a:ext uri="{FF2B5EF4-FFF2-40B4-BE49-F238E27FC236}">
                <a16:creationId xmlns:a16="http://schemas.microsoft.com/office/drawing/2014/main" id="{FDB3D410-41B7-1247-9248-683C87C9363C}"/>
              </a:ext>
            </a:extLst>
          </p:cNvPr>
          <p:cNvSpPr txBox="1"/>
          <p:nvPr/>
        </p:nvSpPr>
        <p:spPr>
          <a:xfrm rot="16200000">
            <a:off x="1380382" y="4338796"/>
            <a:ext cx="662285" cy="307777"/>
          </a:xfrm>
          <a:prstGeom prst="rect">
            <a:avLst/>
          </a:prstGeom>
          <a:noFill/>
        </p:spPr>
        <p:txBody>
          <a:bodyPr wrap="square" rtlCol="0">
            <a:spAutoFit/>
          </a:bodyPr>
          <a:lstStyle/>
          <a:p>
            <a:pPr algn="ctr"/>
            <a:r>
              <a:rPr lang="en-US" sz="1400" dirty="0"/>
              <a:t>TIER</a:t>
            </a:r>
          </a:p>
        </p:txBody>
      </p:sp>
    </p:spTree>
    <p:extLst>
      <p:ext uri="{BB962C8B-B14F-4D97-AF65-F5344CB8AC3E}">
        <p14:creationId xmlns:p14="http://schemas.microsoft.com/office/powerpoint/2010/main" val="3751951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6C819E-8EE7-4E4F-827E-8631A541F0B5}"/>
              </a:ext>
            </a:extLst>
          </p:cNvPr>
          <p:cNvSpPr txBox="1"/>
          <p:nvPr/>
        </p:nvSpPr>
        <p:spPr>
          <a:xfrm>
            <a:off x="2428447" y="4267200"/>
            <a:ext cx="609600" cy="461665"/>
          </a:xfrm>
          <a:prstGeom prst="rect">
            <a:avLst/>
          </a:prstGeom>
          <a:noFill/>
        </p:spPr>
        <p:txBody>
          <a:bodyPr wrap="square" rtlCol="0">
            <a:spAutoFit/>
          </a:bodyPr>
          <a:lstStyle/>
          <a:p>
            <a:pPr algn="ctr"/>
            <a:r>
              <a:rPr lang="en-US" dirty="0">
                <a:solidFill>
                  <a:schemeClr val="bg1"/>
                </a:solidFill>
              </a:rPr>
              <a:t>A</a:t>
            </a:r>
          </a:p>
        </p:txBody>
      </p:sp>
      <p:sp>
        <p:nvSpPr>
          <p:cNvPr id="5" name="TextBox 4">
            <a:extLst>
              <a:ext uri="{FF2B5EF4-FFF2-40B4-BE49-F238E27FC236}">
                <a16:creationId xmlns:a16="http://schemas.microsoft.com/office/drawing/2014/main" id="{7A6189B5-EA3B-AA47-A2A3-DC23D2E64D9B}"/>
              </a:ext>
            </a:extLst>
          </p:cNvPr>
          <p:cNvSpPr txBox="1"/>
          <p:nvPr/>
        </p:nvSpPr>
        <p:spPr>
          <a:xfrm>
            <a:off x="3342846" y="4267200"/>
            <a:ext cx="609600" cy="461665"/>
          </a:xfrm>
          <a:prstGeom prst="rect">
            <a:avLst/>
          </a:prstGeom>
          <a:noFill/>
        </p:spPr>
        <p:txBody>
          <a:bodyPr wrap="square" rtlCol="0">
            <a:spAutoFit/>
          </a:bodyPr>
          <a:lstStyle/>
          <a:p>
            <a:pPr algn="ctr"/>
            <a:r>
              <a:rPr lang="en-US" dirty="0">
                <a:solidFill>
                  <a:schemeClr val="bg1"/>
                </a:solidFill>
              </a:rPr>
              <a:t>B</a:t>
            </a:r>
          </a:p>
        </p:txBody>
      </p:sp>
      <p:sp>
        <p:nvSpPr>
          <p:cNvPr id="6" name="TextBox 5">
            <a:extLst>
              <a:ext uri="{FF2B5EF4-FFF2-40B4-BE49-F238E27FC236}">
                <a16:creationId xmlns:a16="http://schemas.microsoft.com/office/drawing/2014/main" id="{E892D4BC-B372-9443-8C44-CD56D0BD9EFF}"/>
              </a:ext>
            </a:extLst>
          </p:cNvPr>
          <p:cNvSpPr txBox="1"/>
          <p:nvPr/>
        </p:nvSpPr>
        <p:spPr>
          <a:xfrm>
            <a:off x="5095447" y="4267200"/>
            <a:ext cx="609600" cy="461665"/>
          </a:xfrm>
          <a:prstGeom prst="rect">
            <a:avLst/>
          </a:prstGeom>
          <a:noFill/>
        </p:spPr>
        <p:txBody>
          <a:bodyPr wrap="square" rtlCol="0">
            <a:spAutoFit/>
          </a:bodyPr>
          <a:lstStyle/>
          <a:p>
            <a:pPr algn="ctr"/>
            <a:r>
              <a:rPr lang="en-US" dirty="0">
                <a:solidFill>
                  <a:schemeClr val="bg1"/>
                </a:solidFill>
              </a:rPr>
              <a:t>C</a:t>
            </a:r>
          </a:p>
        </p:txBody>
      </p:sp>
      <p:sp>
        <p:nvSpPr>
          <p:cNvPr id="9" name="TextBox 8">
            <a:extLst>
              <a:ext uri="{FF2B5EF4-FFF2-40B4-BE49-F238E27FC236}">
                <a16:creationId xmlns:a16="http://schemas.microsoft.com/office/drawing/2014/main" id="{D98AFE9E-EF63-D448-9305-099F0F29F8F9}"/>
              </a:ext>
            </a:extLst>
          </p:cNvPr>
          <p:cNvSpPr txBox="1"/>
          <p:nvPr/>
        </p:nvSpPr>
        <p:spPr>
          <a:xfrm>
            <a:off x="6441649" y="4267200"/>
            <a:ext cx="609600" cy="461665"/>
          </a:xfrm>
          <a:prstGeom prst="rect">
            <a:avLst/>
          </a:prstGeom>
          <a:noFill/>
        </p:spPr>
        <p:txBody>
          <a:bodyPr wrap="square" rtlCol="0">
            <a:spAutoFit/>
          </a:bodyPr>
          <a:lstStyle/>
          <a:p>
            <a:pPr algn="ctr"/>
            <a:r>
              <a:rPr lang="en-US" sz="1200" dirty="0">
                <a:solidFill>
                  <a:schemeClr val="bg1"/>
                </a:solidFill>
              </a:rPr>
              <a:t>All others</a:t>
            </a:r>
          </a:p>
        </p:txBody>
      </p:sp>
      <p:sp>
        <p:nvSpPr>
          <p:cNvPr id="12" name="TextBox 11">
            <a:extLst>
              <a:ext uri="{FF2B5EF4-FFF2-40B4-BE49-F238E27FC236}">
                <a16:creationId xmlns:a16="http://schemas.microsoft.com/office/drawing/2014/main" id="{5B679655-99AE-9142-AB9B-467C554F7EEB}"/>
              </a:ext>
            </a:extLst>
          </p:cNvPr>
          <p:cNvSpPr txBox="1"/>
          <p:nvPr/>
        </p:nvSpPr>
        <p:spPr>
          <a:xfrm>
            <a:off x="1532235" y="519875"/>
            <a:ext cx="4300538" cy="584775"/>
          </a:xfrm>
          <a:prstGeom prst="rect">
            <a:avLst/>
          </a:prstGeom>
          <a:noFill/>
        </p:spPr>
        <p:txBody>
          <a:bodyPr wrap="square" rtlCol="0">
            <a:spAutoFit/>
          </a:bodyPr>
          <a:lstStyle/>
          <a:p>
            <a:r>
              <a:rPr lang="en-US" sz="3200" b="1" dirty="0">
                <a:latin typeface="+mj-lt"/>
              </a:rPr>
              <a:t>New client tier share</a:t>
            </a:r>
          </a:p>
        </p:txBody>
      </p:sp>
      <p:sp>
        <p:nvSpPr>
          <p:cNvPr id="13" name="TextBox 12">
            <a:extLst>
              <a:ext uri="{FF2B5EF4-FFF2-40B4-BE49-F238E27FC236}">
                <a16:creationId xmlns:a16="http://schemas.microsoft.com/office/drawing/2014/main" id="{5989292E-3F8E-504A-8F9B-64A673517B86}"/>
              </a:ext>
            </a:extLst>
          </p:cNvPr>
          <p:cNvSpPr txBox="1"/>
          <p:nvPr/>
        </p:nvSpPr>
        <p:spPr>
          <a:xfrm rot="16200000">
            <a:off x="560058" y="2826423"/>
            <a:ext cx="2286000" cy="307777"/>
          </a:xfrm>
          <a:prstGeom prst="rect">
            <a:avLst/>
          </a:prstGeom>
          <a:noFill/>
        </p:spPr>
        <p:txBody>
          <a:bodyPr wrap="square" rtlCol="0">
            <a:spAutoFit/>
          </a:bodyPr>
          <a:lstStyle/>
          <a:p>
            <a:pPr algn="r"/>
            <a:r>
              <a:rPr lang="en-US" sz="1400" dirty="0"/>
              <a:t>REVENUE ($M)</a:t>
            </a:r>
          </a:p>
        </p:txBody>
      </p:sp>
      <p:sp>
        <p:nvSpPr>
          <p:cNvPr id="14" name="TextBox 13">
            <a:extLst>
              <a:ext uri="{FF2B5EF4-FFF2-40B4-BE49-F238E27FC236}">
                <a16:creationId xmlns:a16="http://schemas.microsoft.com/office/drawing/2014/main" id="{85163974-CD59-6E44-80EB-8F35B42098E0}"/>
              </a:ext>
            </a:extLst>
          </p:cNvPr>
          <p:cNvSpPr txBox="1"/>
          <p:nvPr/>
        </p:nvSpPr>
        <p:spPr>
          <a:xfrm>
            <a:off x="6339247" y="5115174"/>
            <a:ext cx="2286000" cy="307777"/>
          </a:xfrm>
          <a:prstGeom prst="rect">
            <a:avLst/>
          </a:prstGeom>
          <a:noFill/>
        </p:spPr>
        <p:txBody>
          <a:bodyPr wrap="square" rtlCol="0">
            <a:spAutoFit/>
          </a:bodyPr>
          <a:lstStyle/>
          <a:p>
            <a:pPr algn="r"/>
            <a:r>
              <a:rPr lang="en-US" sz="1400" dirty="0"/>
              <a:t># ACCOUNTS</a:t>
            </a:r>
          </a:p>
        </p:txBody>
      </p:sp>
      <p:sp>
        <p:nvSpPr>
          <p:cNvPr id="15" name="TextBox 14">
            <a:extLst>
              <a:ext uri="{FF2B5EF4-FFF2-40B4-BE49-F238E27FC236}">
                <a16:creationId xmlns:a16="http://schemas.microsoft.com/office/drawing/2014/main" id="{FDB3D410-41B7-1247-9248-683C87C9363C}"/>
              </a:ext>
            </a:extLst>
          </p:cNvPr>
          <p:cNvSpPr txBox="1"/>
          <p:nvPr/>
        </p:nvSpPr>
        <p:spPr>
          <a:xfrm>
            <a:off x="1326480" y="4884342"/>
            <a:ext cx="662285" cy="307777"/>
          </a:xfrm>
          <a:prstGeom prst="rect">
            <a:avLst/>
          </a:prstGeom>
          <a:noFill/>
        </p:spPr>
        <p:txBody>
          <a:bodyPr wrap="square" rtlCol="0">
            <a:spAutoFit/>
          </a:bodyPr>
          <a:lstStyle/>
          <a:p>
            <a:pPr algn="ctr"/>
            <a:r>
              <a:rPr lang="en-US" sz="1400" dirty="0"/>
              <a:t>TIER</a:t>
            </a:r>
          </a:p>
        </p:txBody>
      </p:sp>
      <p:pic>
        <p:nvPicPr>
          <p:cNvPr id="8" name="Picture 7">
            <a:extLst>
              <a:ext uri="{FF2B5EF4-FFF2-40B4-BE49-F238E27FC236}">
                <a16:creationId xmlns:a16="http://schemas.microsoft.com/office/drawing/2014/main" id="{883B55B0-ABF0-9D4F-B635-6C674068AD2F}"/>
              </a:ext>
            </a:extLst>
          </p:cNvPr>
          <p:cNvPicPr>
            <a:picLocks noChangeAspect="1"/>
          </p:cNvPicPr>
          <p:nvPr/>
        </p:nvPicPr>
        <p:blipFill>
          <a:blip r:embed="rId2"/>
          <a:stretch>
            <a:fillRect/>
          </a:stretch>
        </p:blipFill>
        <p:spPr>
          <a:xfrm>
            <a:off x="1856946" y="1799081"/>
            <a:ext cx="6959945" cy="3258892"/>
          </a:xfrm>
          <a:prstGeom prst="rect">
            <a:avLst/>
          </a:prstGeom>
        </p:spPr>
      </p:pic>
      <p:sp>
        <p:nvSpPr>
          <p:cNvPr id="16" name="TextBox 15">
            <a:extLst>
              <a:ext uri="{FF2B5EF4-FFF2-40B4-BE49-F238E27FC236}">
                <a16:creationId xmlns:a16="http://schemas.microsoft.com/office/drawing/2014/main" id="{141B160B-7960-BA43-9AFD-0414674DC66E}"/>
              </a:ext>
            </a:extLst>
          </p:cNvPr>
          <p:cNvSpPr txBox="1"/>
          <p:nvPr/>
        </p:nvSpPr>
        <p:spPr>
          <a:xfrm>
            <a:off x="2215549" y="4807398"/>
            <a:ext cx="609600" cy="461665"/>
          </a:xfrm>
          <a:prstGeom prst="rect">
            <a:avLst/>
          </a:prstGeom>
          <a:noFill/>
        </p:spPr>
        <p:txBody>
          <a:bodyPr wrap="square" rtlCol="0">
            <a:spAutoFit/>
          </a:bodyPr>
          <a:lstStyle/>
          <a:p>
            <a:pPr algn="ctr"/>
            <a:r>
              <a:rPr lang="en-US" dirty="0">
                <a:solidFill>
                  <a:schemeClr val="accent2"/>
                </a:solidFill>
              </a:rPr>
              <a:t>A</a:t>
            </a:r>
          </a:p>
        </p:txBody>
      </p:sp>
      <p:sp>
        <p:nvSpPr>
          <p:cNvPr id="17" name="TextBox 16">
            <a:extLst>
              <a:ext uri="{FF2B5EF4-FFF2-40B4-BE49-F238E27FC236}">
                <a16:creationId xmlns:a16="http://schemas.microsoft.com/office/drawing/2014/main" id="{370327A2-1CD5-2148-A076-A29908461569}"/>
              </a:ext>
            </a:extLst>
          </p:cNvPr>
          <p:cNvSpPr txBox="1"/>
          <p:nvPr/>
        </p:nvSpPr>
        <p:spPr>
          <a:xfrm>
            <a:off x="3342846" y="4827140"/>
            <a:ext cx="609600" cy="461665"/>
          </a:xfrm>
          <a:prstGeom prst="rect">
            <a:avLst/>
          </a:prstGeom>
          <a:noFill/>
        </p:spPr>
        <p:txBody>
          <a:bodyPr wrap="square" rtlCol="0">
            <a:spAutoFit/>
          </a:bodyPr>
          <a:lstStyle/>
          <a:p>
            <a:pPr algn="ctr"/>
            <a:r>
              <a:rPr lang="en-US" dirty="0">
                <a:solidFill>
                  <a:schemeClr val="accent5"/>
                </a:solidFill>
              </a:rPr>
              <a:t>B</a:t>
            </a:r>
          </a:p>
        </p:txBody>
      </p:sp>
      <p:sp>
        <p:nvSpPr>
          <p:cNvPr id="18" name="TextBox 17">
            <a:extLst>
              <a:ext uri="{FF2B5EF4-FFF2-40B4-BE49-F238E27FC236}">
                <a16:creationId xmlns:a16="http://schemas.microsoft.com/office/drawing/2014/main" id="{DD8B1E94-C06A-BB4F-B27B-C29CD241A4B9}"/>
              </a:ext>
            </a:extLst>
          </p:cNvPr>
          <p:cNvSpPr txBox="1"/>
          <p:nvPr/>
        </p:nvSpPr>
        <p:spPr>
          <a:xfrm>
            <a:off x="5571869" y="4855742"/>
            <a:ext cx="609600" cy="461665"/>
          </a:xfrm>
          <a:prstGeom prst="rect">
            <a:avLst/>
          </a:prstGeom>
          <a:noFill/>
        </p:spPr>
        <p:txBody>
          <a:bodyPr wrap="square" rtlCol="0">
            <a:spAutoFit/>
          </a:bodyPr>
          <a:lstStyle/>
          <a:p>
            <a:pPr algn="ctr"/>
            <a:r>
              <a:rPr lang="en-US" dirty="0">
                <a:solidFill>
                  <a:schemeClr val="accent4"/>
                </a:solidFill>
              </a:rPr>
              <a:t>C</a:t>
            </a:r>
          </a:p>
        </p:txBody>
      </p:sp>
      <p:sp>
        <p:nvSpPr>
          <p:cNvPr id="19" name="TextBox 18">
            <a:extLst>
              <a:ext uri="{FF2B5EF4-FFF2-40B4-BE49-F238E27FC236}">
                <a16:creationId xmlns:a16="http://schemas.microsoft.com/office/drawing/2014/main" id="{0488C44A-2B42-554E-A1D6-AF1BBCB64340}"/>
              </a:ext>
            </a:extLst>
          </p:cNvPr>
          <p:cNvSpPr txBox="1"/>
          <p:nvPr/>
        </p:nvSpPr>
        <p:spPr>
          <a:xfrm>
            <a:off x="7430358" y="4896390"/>
            <a:ext cx="924356" cy="276999"/>
          </a:xfrm>
          <a:prstGeom prst="rect">
            <a:avLst/>
          </a:prstGeom>
          <a:noFill/>
        </p:spPr>
        <p:txBody>
          <a:bodyPr wrap="square" rtlCol="0">
            <a:spAutoFit/>
          </a:bodyPr>
          <a:lstStyle/>
          <a:p>
            <a:pPr algn="ctr"/>
            <a:r>
              <a:rPr lang="en-US" sz="1200" dirty="0">
                <a:solidFill>
                  <a:schemeClr val="accent6"/>
                </a:solidFill>
              </a:rPr>
              <a:t>All others</a:t>
            </a:r>
          </a:p>
        </p:txBody>
      </p:sp>
      <p:sp>
        <p:nvSpPr>
          <p:cNvPr id="20" name="TextBox 19">
            <a:extLst>
              <a:ext uri="{FF2B5EF4-FFF2-40B4-BE49-F238E27FC236}">
                <a16:creationId xmlns:a16="http://schemas.microsoft.com/office/drawing/2014/main" id="{99AC4480-9EDE-0D4D-AE86-14F607D0BE74}"/>
              </a:ext>
            </a:extLst>
          </p:cNvPr>
          <p:cNvSpPr txBox="1"/>
          <p:nvPr/>
        </p:nvSpPr>
        <p:spPr>
          <a:xfrm>
            <a:off x="1916471" y="4807399"/>
            <a:ext cx="609600" cy="461665"/>
          </a:xfrm>
          <a:prstGeom prst="rect">
            <a:avLst/>
          </a:prstGeom>
          <a:noFill/>
        </p:spPr>
        <p:txBody>
          <a:bodyPr wrap="square" rtlCol="0">
            <a:spAutoFit/>
          </a:bodyPr>
          <a:lstStyle/>
          <a:p>
            <a:pPr algn="ctr"/>
            <a:r>
              <a:rPr lang="en-US" dirty="0">
                <a:solidFill>
                  <a:schemeClr val="accent1"/>
                </a:solidFill>
              </a:rPr>
              <a:t>A+</a:t>
            </a:r>
          </a:p>
        </p:txBody>
      </p:sp>
      <p:sp>
        <p:nvSpPr>
          <p:cNvPr id="21" name="TextBox 20">
            <a:extLst>
              <a:ext uri="{FF2B5EF4-FFF2-40B4-BE49-F238E27FC236}">
                <a16:creationId xmlns:a16="http://schemas.microsoft.com/office/drawing/2014/main" id="{A66CFFD7-E3AD-E04B-8B47-6F895F95A70B}"/>
              </a:ext>
            </a:extLst>
          </p:cNvPr>
          <p:cNvSpPr txBox="1"/>
          <p:nvPr/>
        </p:nvSpPr>
        <p:spPr>
          <a:xfrm>
            <a:off x="6967780" y="4827140"/>
            <a:ext cx="609600" cy="461665"/>
          </a:xfrm>
          <a:prstGeom prst="rect">
            <a:avLst/>
          </a:prstGeom>
          <a:noFill/>
        </p:spPr>
        <p:txBody>
          <a:bodyPr wrap="square" rtlCol="0">
            <a:spAutoFit/>
          </a:bodyPr>
          <a:lstStyle/>
          <a:p>
            <a:pPr algn="ctr"/>
            <a:r>
              <a:rPr lang="en-US" dirty="0">
                <a:solidFill>
                  <a:schemeClr val="accent5"/>
                </a:solidFill>
              </a:rPr>
              <a:t>D</a:t>
            </a:r>
          </a:p>
        </p:txBody>
      </p:sp>
      <p:sp>
        <p:nvSpPr>
          <p:cNvPr id="22" name="TextBox 21">
            <a:extLst>
              <a:ext uri="{FF2B5EF4-FFF2-40B4-BE49-F238E27FC236}">
                <a16:creationId xmlns:a16="http://schemas.microsoft.com/office/drawing/2014/main" id="{4DEC6601-E0EF-0A48-A71C-082C89B0D901}"/>
              </a:ext>
            </a:extLst>
          </p:cNvPr>
          <p:cNvSpPr txBox="1"/>
          <p:nvPr/>
        </p:nvSpPr>
        <p:spPr>
          <a:xfrm>
            <a:off x="1855459" y="2732886"/>
            <a:ext cx="537306" cy="276999"/>
          </a:xfrm>
          <a:prstGeom prst="rect">
            <a:avLst/>
          </a:prstGeom>
          <a:noFill/>
        </p:spPr>
        <p:txBody>
          <a:bodyPr wrap="square" rtlCol="0">
            <a:spAutoFit/>
          </a:bodyPr>
          <a:lstStyle/>
          <a:p>
            <a:pPr algn="ctr"/>
            <a:r>
              <a:rPr lang="en-US" sz="1200" dirty="0"/>
              <a:t>$3.9</a:t>
            </a:r>
          </a:p>
        </p:txBody>
      </p:sp>
      <p:sp>
        <p:nvSpPr>
          <p:cNvPr id="25" name="TextBox 24">
            <a:extLst>
              <a:ext uri="{FF2B5EF4-FFF2-40B4-BE49-F238E27FC236}">
                <a16:creationId xmlns:a16="http://schemas.microsoft.com/office/drawing/2014/main" id="{1A85BB42-8CB3-9F40-BCE8-53FD633C60E9}"/>
              </a:ext>
            </a:extLst>
          </p:cNvPr>
          <p:cNvSpPr txBox="1"/>
          <p:nvPr/>
        </p:nvSpPr>
        <p:spPr>
          <a:xfrm>
            <a:off x="2215549" y="2313801"/>
            <a:ext cx="537306" cy="276999"/>
          </a:xfrm>
          <a:prstGeom prst="rect">
            <a:avLst/>
          </a:prstGeom>
          <a:noFill/>
        </p:spPr>
        <p:txBody>
          <a:bodyPr wrap="square" rtlCol="0">
            <a:spAutoFit/>
          </a:bodyPr>
          <a:lstStyle/>
          <a:p>
            <a:pPr algn="ctr"/>
            <a:r>
              <a:rPr lang="en-US" sz="1200" dirty="0"/>
              <a:t>$4.7</a:t>
            </a:r>
          </a:p>
        </p:txBody>
      </p:sp>
      <p:sp>
        <p:nvSpPr>
          <p:cNvPr id="26" name="TextBox 25">
            <a:extLst>
              <a:ext uri="{FF2B5EF4-FFF2-40B4-BE49-F238E27FC236}">
                <a16:creationId xmlns:a16="http://schemas.microsoft.com/office/drawing/2014/main" id="{E7663F43-5ADF-534C-A95C-BE9D32D92DA0}"/>
              </a:ext>
            </a:extLst>
          </p:cNvPr>
          <p:cNvSpPr txBox="1"/>
          <p:nvPr/>
        </p:nvSpPr>
        <p:spPr>
          <a:xfrm>
            <a:off x="3415140" y="1664935"/>
            <a:ext cx="537306" cy="276999"/>
          </a:xfrm>
          <a:prstGeom prst="rect">
            <a:avLst/>
          </a:prstGeom>
          <a:noFill/>
        </p:spPr>
        <p:txBody>
          <a:bodyPr wrap="square" rtlCol="0">
            <a:spAutoFit/>
          </a:bodyPr>
          <a:lstStyle/>
          <a:p>
            <a:pPr algn="ctr"/>
            <a:r>
              <a:rPr lang="en-US" sz="1200" dirty="0"/>
              <a:t>$6.0</a:t>
            </a:r>
          </a:p>
        </p:txBody>
      </p:sp>
      <p:sp>
        <p:nvSpPr>
          <p:cNvPr id="27" name="TextBox 26">
            <a:extLst>
              <a:ext uri="{FF2B5EF4-FFF2-40B4-BE49-F238E27FC236}">
                <a16:creationId xmlns:a16="http://schemas.microsoft.com/office/drawing/2014/main" id="{B847688B-6FFF-C743-BCB3-0AFB17F09ED3}"/>
              </a:ext>
            </a:extLst>
          </p:cNvPr>
          <p:cNvSpPr txBox="1"/>
          <p:nvPr/>
        </p:nvSpPr>
        <p:spPr>
          <a:xfrm>
            <a:off x="5635696" y="3211314"/>
            <a:ext cx="537306" cy="276999"/>
          </a:xfrm>
          <a:prstGeom prst="rect">
            <a:avLst/>
          </a:prstGeom>
          <a:noFill/>
        </p:spPr>
        <p:txBody>
          <a:bodyPr wrap="square" rtlCol="0">
            <a:spAutoFit/>
          </a:bodyPr>
          <a:lstStyle/>
          <a:p>
            <a:pPr algn="ctr"/>
            <a:r>
              <a:rPr lang="en-US" sz="1200" dirty="0"/>
              <a:t>$2.8</a:t>
            </a:r>
          </a:p>
        </p:txBody>
      </p:sp>
      <p:sp>
        <p:nvSpPr>
          <p:cNvPr id="28" name="TextBox 27">
            <a:extLst>
              <a:ext uri="{FF2B5EF4-FFF2-40B4-BE49-F238E27FC236}">
                <a16:creationId xmlns:a16="http://schemas.microsoft.com/office/drawing/2014/main" id="{2A7C2F48-6FDF-B84C-B28C-6F052CA72CB2}"/>
              </a:ext>
            </a:extLst>
          </p:cNvPr>
          <p:cNvSpPr txBox="1"/>
          <p:nvPr/>
        </p:nvSpPr>
        <p:spPr>
          <a:xfrm>
            <a:off x="7128111" y="4047909"/>
            <a:ext cx="537306" cy="276999"/>
          </a:xfrm>
          <a:prstGeom prst="rect">
            <a:avLst/>
          </a:prstGeom>
          <a:noFill/>
        </p:spPr>
        <p:txBody>
          <a:bodyPr wrap="square" rtlCol="0">
            <a:spAutoFit/>
          </a:bodyPr>
          <a:lstStyle/>
          <a:p>
            <a:pPr algn="ctr"/>
            <a:r>
              <a:rPr lang="en-US" sz="1200" dirty="0"/>
              <a:t>$0.4</a:t>
            </a:r>
          </a:p>
        </p:txBody>
      </p:sp>
      <p:sp>
        <p:nvSpPr>
          <p:cNvPr id="29" name="TextBox 28">
            <a:extLst>
              <a:ext uri="{FF2B5EF4-FFF2-40B4-BE49-F238E27FC236}">
                <a16:creationId xmlns:a16="http://schemas.microsoft.com/office/drawing/2014/main" id="{D66789FD-733E-D745-83CE-E28451FEDEAF}"/>
              </a:ext>
            </a:extLst>
          </p:cNvPr>
          <p:cNvSpPr txBox="1"/>
          <p:nvPr/>
        </p:nvSpPr>
        <p:spPr>
          <a:xfrm>
            <a:off x="7620000" y="4221033"/>
            <a:ext cx="537306" cy="276999"/>
          </a:xfrm>
          <a:prstGeom prst="rect">
            <a:avLst/>
          </a:prstGeom>
          <a:noFill/>
        </p:spPr>
        <p:txBody>
          <a:bodyPr wrap="square" rtlCol="0">
            <a:spAutoFit/>
          </a:bodyPr>
          <a:lstStyle/>
          <a:p>
            <a:pPr algn="ctr"/>
            <a:r>
              <a:rPr lang="en-US" sz="1200" dirty="0"/>
              <a:t>$0.9</a:t>
            </a:r>
          </a:p>
        </p:txBody>
      </p:sp>
      <p:cxnSp>
        <p:nvCxnSpPr>
          <p:cNvPr id="31" name="Straight Connector 30">
            <a:extLst>
              <a:ext uri="{FF2B5EF4-FFF2-40B4-BE49-F238E27FC236}">
                <a16:creationId xmlns:a16="http://schemas.microsoft.com/office/drawing/2014/main" id="{26CFEFD6-03FC-9A4C-B49D-36CA3A7E3909}"/>
              </a:ext>
            </a:extLst>
          </p:cNvPr>
          <p:cNvCxnSpPr>
            <a:cxnSpLocks/>
          </p:cNvCxnSpPr>
          <p:nvPr/>
        </p:nvCxnSpPr>
        <p:spPr>
          <a:xfrm>
            <a:off x="7239000" y="4267200"/>
            <a:ext cx="0" cy="4616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64C768E-6168-0D4C-ABE5-CBD7A23449ED}"/>
              </a:ext>
            </a:extLst>
          </p:cNvPr>
          <p:cNvSpPr txBox="1"/>
          <p:nvPr/>
        </p:nvSpPr>
        <p:spPr>
          <a:xfrm>
            <a:off x="4181048" y="4619391"/>
            <a:ext cx="537306" cy="276999"/>
          </a:xfrm>
          <a:prstGeom prst="rect">
            <a:avLst/>
          </a:prstGeom>
          <a:noFill/>
        </p:spPr>
        <p:txBody>
          <a:bodyPr wrap="square" rtlCol="0">
            <a:spAutoFit/>
          </a:bodyPr>
          <a:lstStyle/>
          <a:p>
            <a:pPr algn="ctr"/>
            <a:r>
              <a:rPr lang="en-US" sz="1200" dirty="0">
                <a:solidFill>
                  <a:schemeClr val="accent5">
                    <a:lumMod val="20000"/>
                    <a:lumOff val="80000"/>
                  </a:schemeClr>
                </a:solidFill>
              </a:rPr>
              <a:t>338</a:t>
            </a:r>
          </a:p>
        </p:txBody>
      </p:sp>
      <p:sp>
        <p:nvSpPr>
          <p:cNvPr id="35" name="TextBox 34">
            <a:extLst>
              <a:ext uri="{FF2B5EF4-FFF2-40B4-BE49-F238E27FC236}">
                <a16:creationId xmlns:a16="http://schemas.microsoft.com/office/drawing/2014/main" id="{05A32354-5017-8C40-8D5A-7FB9F8187EB1}"/>
              </a:ext>
            </a:extLst>
          </p:cNvPr>
          <p:cNvSpPr txBox="1"/>
          <p:nvPr/>
        </p:nvSpPr>
        <p:spPr>
          <a:xfrm>
            <a:off x="6607819" y="4639503"/>
            <a:ext cx="537306" cy="276999"/>
          </a:xfrm>
          <a:prstGeom prst="rect">
            <a:avLst/>
          </a:prstGeom>
          <a:noFill/>
        </p:spPr>
        <p:txBody>
          <a:bodyPr wrap="square" rtlCol="0">
            <a:spAutoFit/>
          </a:bodyPr>
          <a:lstStyle/>
          <a:p>
            <a:pPr algn="ctr"/>
            <a:r>
              <a:rPr lang="en-US" sz="1200" dirty="0">
                <a:solidFill>
                  <a:schemeClr val="accent4">
                    <a:lumMod val="20000"/>
                    <a:lumOff val="80000"/>
                  </a:schemeClr>
                </a:solidFill>
              </a:rPr>
              <a:t>425</a:t>
            </a:r>
          </a:p>
        </p:txBody>
      </p:sp>
      <p:sp>
        <p:nvSpPr>
          <p:cNvPr id="36" name="TextBox 35">
            <a:extLst>
              <a:ext uri="{FF2B5EF4-FFF2-40B4-BE49-F238E27FC236}">
                <a16:creationId xmlns:a16="http://schemas.microsoft.com/office/drawing/2014/main" id="{0D353788-E4D5-4043-A8D6-B3A61709FE97}"/>
              </a:ext>
            </a:extLst>
          </p:cNvPr>
          <p:cNvSpPr txBox="1"/>
          <p:nvPr/>
        </p:nvSpPr>
        <p:spPr>
          <a:xfrm>
            <a:off x="8010933" y="4639503"/>
            <a:ext cx="537306" cy="276999"/>
          </a:xfrm>
          <a:prstGeom prst="rect">
            <a:avLst/>
          </a:prstGeom>
          <a:noFill/>
        </p:spPr>
        <p:txBody>
          <a:bodyPr wrap="square" rtlCol="0">
            <a:spAutoFit/>
          </a:bodyPr>
          <a:lstStyle/>
          <a:p>
            <a:pPr algn="ctr"/>
            <a:r>
              <a:rPr lang="en-US" sz="1200" dirty="0">
                <a:solidFill>
                  <a:schemeClr val="accent6">
                    <a:lumMod val="20000"/>
                    <a:lumOff val="80000"/>
                  </a:schemeClr>
                </a:solidFill>
              </a:rPr>
              <a:t>205</a:t>
            </a:r>
          </a:p>
        </p:txBody>
      </p:sp>
      <p:sp>
        <p:nvSpPr>
          <p:cNvPr id="37" name="TextBox 36">
            <a:extLst>
              <a:ext uri="{FF2B5EF4-FFF2-40B4-BE49-F238E27FC236}">
                <a16:creationId xmlns:a16="http://schemas.microsoft.com/office/drawing/2014/main" id="{B5983608-2751-9B4F-B661-36EC6CF3C60F}"/>
              </a:ext>
            </a:extLst>
          </p:cNvPr>
          <p:cNvSpPr txBox="1"/>
          <p:nvPr/>
        </p:nvSpPr>
        <p:spPr>
          <a:xfrm>
            <a:off x="2286883" y="4629632"/>
            <a:ext cx="537306" cy="276999"/>
          </a:xfrm>
          <a:prstGeom prst="rect">
            <a:avLst/>
          </a:prstGeom>
          <a:noFill/>
        </p:spPr>
        <p:txBody>
          <a:bodyPr wrap="square" rtlCol="0">
            <a:spAutoFit/>
          </a:bodyPr>
          <a:lstStyle/>
          <a:p>
            <a:pPr algn="ctr"/>
            <a:r>
              <a:rPr lang="en-US" sz="1200" dirty="0">
                <a:solidFill>
                  <a:schemeClr val="accent2">
                    <a:lumMod val="20000"/>
                    <a:lumOff val="80000"/>
                  </a:schemeClr>
                </a:solidFill>
              </a:rPr>
              <a:t>77</a:t>
            </a:r>
          </a:p>
        </p:txBody>
      </p:sp>
      <p:sp>
        <p:nvSpPr>
          <p:cNvPr id="38" name="TextBox 37">
            <a:extLst>
              <a:ext uri="{FF2B5EF4-FFF2-40B4-BE49-F238E27FC236}">
                <a16:creationId xmlns:a16="http://schemas.microsoft.com/office/drawing/2014/main" id="{DD1FA7B0-3513-464F-AE5B-1A6B9CF3BF04}"/>
              </a:ext>
            </a:extLst>
          </p:cNvPr>
          <p:cNvSpPr txBox="1"/>
          <p:nvPr/>
        </p:nvSpPr>
        <p:spPr>
          <a:xfrm>
            <a:off x="1810062" y="4639503"/>
            <a:ext cx="537306" cy="276999"/>
          </a:xfrm>
          <a:prstGeom prst="rect">
            <a:avLst/>
          </a:prstGeom>
          <a:noFill/>
        </p:spPr>
        <p:txBody>
          <a:bodyPr wrap="square" rtlCol="0">
            <a:spAutoFit/>
          </a:bodyPr>
          <a:lstStyle/>
          <a:p>
            <a:pPr algn="ctr"/>
            <a:r>
              <a:rPr lang="en-US" sz="1200" dirty="0">
                <a:solidFill>
                  <a:schemeClr val="accent1"/>
                </a:solidFill>
              </a:rPr>
              <a:t>19</a:t>
            </a:r>
          </a:p>
        </p:txBody>
      </p:sp>
    </p:spTree>
    <p:extLst>
      <p:ext uri="{BB962C8B-B14F-4D97-AF65-F5344CB8AC3E}">
        <p14:creationId xmlns:p14="http://schemas.microsoft.com/office/powerpoint/2010/main" val="1144812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F7FE71-8073-E24B-996A-3122E9EAEF10}"/>
              </a:ext>
            </a:extLst>
          </p:cNvPr>
          <p:cNvPicPr>
            <a:picLocks noChangeAspect="1"/>
          </p:cNvPicPr>
          <p:nvPr/>
        </p:nvPicPr>
        <p:blipFill>
          <a:blip r:embed="rId2"/>
          <a:stretch>
            <a:fillRect/>
          </a:stretch>
        </p:blipFill>
        <p:spPr>
          <a:xfrm>
            <a:off x="1383513" y="1379589"/>
            <a:ext cx="7855844" cy="3678383"/>
          </a:xfrm>
          <a:prstGeom prst="rect">
            <a:avLst/>
          </a:prstGeom>
        </p:spPr>
      </p:pic>
      <p:sp>
        <p:nvSpPr>
          <p:cNvPr id="8" name="TextBox 7">
            <a:extLst>
              <a:ext uri="{FF2B5EF4-FFF2-40B4-BE49-F238E27FC236}">
                <a16:creationId xmlns:a16="http://schemas.microsoft.com/office/drawing/2014/main" id="{DAF69A84-C4DE-7B48-9BAB-B2ECF5332919}"/>
              </a:ext>
            </a:extLst>
          </p:cNvPr>
          <p:cNvSpPr txBox="1"/>
          <p:nvPr/>
        </p:nvSpPr>
        <p:spPr>
          <a:xfrm>
            <a:off x="1532235" y="519875"/>
            <a:ext cx="4300538" cy="584775"/>
          </a:xfrm>
          <a:prstGeom prst="rect">
            <a:avLst/>
          </a:prstGeom>
          <a:noFill/>
        </p:spPr>
        <p:txBody>
          <a:bodyPr wrap="square" rtlCol="0">
            <a:spAutoFit/>
          </a:bodyPr>
          <a:lstStyle/>
          <a:p>
            <a:r>
              <a:rPr lang="en-US" sz="3200" b="1" dirty="0">
                <a:latin typeface="+mj-lt"/>
              </a:rPr>
              <a:t>New client tier share</a:t>
            </a:r>
          </a:p>
        </p:txBody>
      </p:sp>
      <p:sp>
        <p:nvSpPr>
          <p:cNvPr id="9" name="TextBox 8">
            <a:extLst>
              <a:ext uri="{FF2B5EF4-FFF2-40B4-BE49-F238E27FC236}">
                <a16:creationId xmlns:a16="http://schemas.microsoft.com/office/drawing/2014/main" id="{42D77077-FDAF-2144-818A-67275670E6B9}"/>
              </a:ext>
            </a:extLst>
          </p:cNvPr>
          <p:cNvSpPr txBox="1"/>
          <p:nvPr/>
        </p:nvSpPr>
        <p:spPr>
          <a:xfrm>
            <a:off x="1252858" y="4916502"/>
            <a:ext cx="2286000" cy="307777"/>
          </a:xfrm>
          <a:prstGeom prst="rect">
            <a:avLst/>
          </a:prstGeom>
          <a:noFill/>
        </p:spPr>
        <p:txBody>
          <a:bodyPr wrap="square" rtlCol="0">
            <a:spAutoFit/>
          </a:bodyPr>
          <a:lstStyle/>
          <a:p>
            <a:r>
              <a:rPr lang="en-US" sz="1400" dirty="0"/>
              <a:t>REVENUE ($M)</a:t>
            </a:r>
          </a:p>
        </p:txBody>
      </p:sp>
      <p:sp>
        <p:nvSpPr>
          <p:cNvPr id="10" name="TextBox 9">
            <a:extLst>
              <a:ext uri="{FF2B5EF4-FFF2-40B4-BE49-F238E27FC236}">
                <a16:creationId xmlns:a16="http://schemas.microsoft.com/office/drawing/2014/main" id="{7318AF87-12A8-BE43-8B97-44D36CC706EB}"/>
              </a:ext>
            </a:extLst>
          </p:cNvPr>
          <p:cNvSpPr txBox="1"/>
          <p:nvPr/>
        </p:nvSpPr>
        <p:spPr>
          <a:xfrm rot="16200000">
            <a:off x="170510" y="2578998"/>
            <a:ext cx="2286000" cy="307777"/>
          </a:xfrm>
          <a:prstGeom prst="rect">
            <a:avLst/>
          </a:prstGeom>
          <a:noFill/>
        </p:spPr>
        <p:txBody>
          <a:bodyPr wrap="square" rtlCol="0">
            <a:spAutoFit/>
          </a:bodyPr>
          <a:lstStyle/>
          <a:p>
            <a:pPr algn="r"/>
            <a:r>
              <a:rPr lang="en-US" sz="1400" dirty="0"/>
              <a:t># ACCOUNTS</a:t>
            </a:r>
          </a:p>
        </p:txBody>
      </p:sp>
      <p:sp>
        <p:nvSpPr>
          <p:cNvPr id="12" name="TextBox 11">
            <a:extLst>
              <a:ext uri="{FF2B5EF4-FFF2-40B4-BE49-F238E27FC236}">
                <a16:creationId xmlns:a16="http://schemas.microsoft.com/office/drawing/2014/main" id="{8B42A00B-719D-A341-AD1F-EF3F9F0DE077}"/>
              </a:ext>
            </a:extLst>
          </p:cNvPr>
          <p:cNvSpPr txBox="1"/>
          <p:nvPr/>
        </p:nvSpPr>
        <p:spPr>
          <a:xfrm>
            <a:off x="3787476" y="4338935"/>
            <a:ext cx="609600" cy="461665"/>
          </a:xfrm>
          <a:prstGeom prst="rect">
            <a:avLst/>
          </a:prstGeom>
          <a:noFill/>
        </p:spPr>
        <p:txBody>
          <a:bodyPr wrap="square" rtlCol="0">
            <a:spAutoFit/>
          </a:bodyPr>
          <a:lstStyle/>
          <a:p>
            <a:pPr algn="ctr"/>
            <a:r>
              <a:rPr lang="en-US" dirty="0">
                <a:solidFill>
                  <a:schemeClr val="accent2">
                    <a:lumMod val="20000"/>
                    <a:lumOff val="80000"/>
                  </a:schemeClr>
                </a:solidFill>
              </a:rPr>
              <a:t>A</a:t>
            </a:r>
          </a:p>
        </p:txBody>
      </p:sp>
      <p:sp>
        <p:nvSpPr>
          <p:cNvPr id="13" name="TextBox 12">
            <a:extLst>
              <a:ext uri="{FF2B5EF4-FFF2-40B4-BE49-F238E27FC236}">
                <a16:creationId xmlns:a16="http://schemas.microsoft.com/office/drawing/2014/main" id="{15FAE1AB-6814-EA4D-9851-6AAD090F4474}"/>
              </a:ext>
            </a:extLst>
          </p:cNvPr>
          <p:cNvSpPr txBox="1"/>
          <p:nvPr/>
        </p:nvSpPr>
        <p:spPr>
          <a:xfrm>
            <a:off x="5943600" y="4338935"/>
            <a:ext cx="609600" cy="461665"/>
          </a:xfrm>
          <a:prstGeom prst="rect">
            <a:avLst/>
          </a:prstGeom>
          <a:noFill/>
        </p:spPr>
        <p:txBody>
          <a:bodyPr wrap="square" rtlCol="0">
            <a:spAutoFit/>
          </a:bodyPr>
          <a:lstStyle/>
          <a:p>
            <a:pPr algn="ctr"/>
            <a:r>
              <a:rPr lang="en-US" dirty="0">
                <a:solidFill>
                  <a:schemeClr val="accent5">
                    <a:lumMod val="20000"/>
                    <a:lumOff val="80000"/>
                  </a:schemeClr>
                </a:solidFill>
              </a:rPr>
              <a:t>B</a:t>
            </a:r>
          </a:p>
        </p:txBody>
      </p:sp>
      <p:sp>
        <p:nvSpPr>
          <p:cNvPr id="14" name="TextBox 13">
            <a:extLst>
              <a:ext uri="{FF2B5EF4-FFF2-40B4-BE49-F238E27FC236}">
                <a16:creationId xmlns:a16="http://schemas.microsoft.com/office/drawing/2014/main" id="{8CDDBF3A-EE2A-C54C-AB86-1C4B3330F266}"/>
              </a:ext>
            </a:extLst>
          </p:cNvPr>
          <p:cNvSpPr txBox="1"/>
          <p:nvPr/>
        </p:nvSpPr>
        <p:spPr>
          <a:xfrm>
            <a:off x="7501852" y="4338935"/>
            <a:ext cx="609600" cy="461665"/>
          </a:xfrm>
          <a:prstGeom prst="rect">
            <a:avLst/>
          </a:prstGeom>
          <a:noFill/>
        </p:spPr>
        <p:txBody>
          <a:bodyPr wrap="square" rtlCol="0">
            <a:spAutoFit/>
          </a:bodyPr>
          <a:lstStyle/>
          <a:p>
            <a:pPr algn="ctr"/>
            <a:r>
              <a:rPr lang="en-US" dirty="0">
                <a:solidFill>
                  <a:schemeClr val="accent4">
                    <a:lumMod val="20000"/>
                    <a:lumOff val="80000"/>
                  </a:schemeClr>
                </a:solidFill>
              </a:rPr>
              <a:t>C</a:t>
            </a:r>
          </a:p>
        </p:txBody>
      </p:sp>
      <p:sp>
        <p:nvSpPr>
          <p:cNvPr id="15" name="TextBox 14">
            <a:extLst>
              <a:ext uri="{FF2B5EF4-FFF2-40B4-BE49-F238E27FC236}">
                <a16:creationId xmlns:a16="http://schemas.microsoft.com/office/drawing/2014/main" id="{A65D341E-E9CE-E343-B691-57DE60163DAE}"/>
              </a:ext>
            </a:extLst>
          </p:cNvPr>
          <p:cNvSpPr txBox="1"/>
          <p:nvPr/>
        </p:nvSpPr>
        <p:spPr>
          <a:xfrm rot="16200000">
            <a:off x="8166595" y="4149061"/>
            <a:ext cx="1068210" cy="276999"/>
          </a:xfrm>
          <a:prstGeom prst="rect">
            <a:avLst/>
          </a:prstGeom>
          <a:noFill/>
        </p:spPr>
        <p:txBody>
          <a:bodyPr wrap="square" rtlCol="0">
            <a:spAutoFit/>
          </a:bodyPr>
          <a:lstStyle/>
          <a:p>
            <a:pPr algn="ctr"/>
            <a:r>
              <a:rPr lang="en-US" sz="1200" dirty="0">
                <a:solidFill>
                  <a:schemeClr val="accent6">
                    <a:lumMod val="20000"/>
                    <a:lumOff val="80000"/>
                  </a:schemeClr>
                </a:solidFill>
              </a:rPr>
              <a:t>All Others</a:t>
            </a:r>
          </a:p>
        </p:txBody>
      </p:sp>
      <p:sp>
        <p:nvSpPr>
          <p:cNvPr id="16" name="TextBox 15">
            <a:extLst>
              <a:ext uri="{FF2B5EF4-FFF2-40B4-BE49-F238E27FC236}">
                <a16:creationId xmlns:a16="http://schemas.microsoft.com/office/drawing/2014/main" id="{D2CF76CA-62CF-0A44-8AD4-1EAA996F047D}"/>
              </a:ext>
            </a:extLst>
          </p:cNvPr>
          <p:cNvSpPr txBox="1"/>
          <p:nvPr/>
        </p:nvSpPr>
        <p:spPr>
          <a:xfrm>
            <a:off x="1677473" y="4338935"/>
            <a:ext cx="609600" cy="461665"/>
          </a:xfrm>
          <a:prstGeom prst="rect">
            <a:avLst/>
          </a:prstGeom>
          <a:noFill/>
        </p:spPr>
        <p:txBody>
          <a:bodyPr wrap="square" rtlCol="0">
            <a:spAutoFit/>
          </a:bodyPr>
          <a:lstStyle/>
          <a:p>
            <a:pPr algn="ctr"/>
            <a:r>
              <a:rPr lang="en-US" dirty="0">
                <a:solidFill>
                  <a:schemeClr val="accent1"/>
                </a:solidFill>
              </a:rPr>
              <a:t>A+</a:t>
            </a:r>
          </a:p>
        </p:txBody>
      </p:sp>
      <p:sp>
        <p:nvSpPr>
          <p:cNvPr id="18" name="TextBox 17">
            <a:extLst>
              <a:ext uri="{FF2B5EF4-FFF2-40B4-BE49-F238E27FC236}">
                <a16:creationId xmlns:a16="http://schemas.microsoft.com/office/drawing/2014/main" id="{711EA111-73E3-584C-A80A-9044F317FE60}"/>
              </a:ext>
            </a:extLst>
          </p:cNvPr>
          <p:cNvSpPr txBox="1"/>
          <p:nvPr/>
        </p:nvSpPr>
        <p:spPr>
          <a:xfrm>
            <a:off x="2818167" y="4668899"/>
            <a:ext cx="537306" cy="276999"/>
          </a:xfrm>
          <a:prstGeom prst="rect">
            <a:avLst/>
          </a:prstGeom>
          <a:noFill/>
        </p:spPr>
        <p:txBody>
          <a:bodyPr wrap="square" rtlCol="0">
            <a:spAutoFit/>
          </a:bodyPr>
          <a:lstStyle/>
          <a:p>
            <a:pPr algn="ctr"/>
            <a:r>
              <a:rPr lang="en-US" sz="1200" dirty="0">
                <a:solidFill>
                  <a:schemeClr val="bg2"/>
                </a:solidFill>
              </a:rPr>
              <a:t>$3.9</a:t>
            </a:r>
          </a:p>
        </p:txBody>
      </p:sp>
      <p:sp>
        <p:nvSpPr>
          <p:cNvPr id="19" name="TextBox 18">
            <a:extLst>
              <a:ext uri="{FF2B5EF4-FFF2-40B4-BE49-F238E27FC236}">
                <a16:creationId xmlns:a16="http://schemas.microsoft.com/office/drawing/2014/main" id="{E80F6EFC-CC8F-4540-9356-90870B248BBB}"/>
              </a:ext>
            </a:extLst>
          </p:cNvPr>
          <p:cNvSpPr txBox="1"/>
          <p:nvPr/>
        </p:nvSpPr>
        <p:spPr>
          <a:xfrm>
            <a:off x="4550887" y="4639503"/>
            <a:ext cx="537306" cy="276999"/>
          </a:xfrm>
          <a:prstGeom prst="rect">
            <a:avLst/>
          </a:prstGeom>
          <a:noFill/>
        </p:spPr>
        <p:txBody>
          <a:bodyPr wrap="square" rtlCol="0">
            <a:spAutoFit/>
          </a:bodyPr>
          <a:lstStyle/>
          <a:p>
            <a:pPr algn="ctr"/>
            <a:r>
              <a:rPr lang="en-US" sz="1200" dirty="0">
                <a:solidFill>
                  <a:schemeClr val="accent2">
                    <a:lumMod val="20000"/>
                    <a:lumOff val="80000"/>
                  </a:schemeClr>
                </a:solidFill>
              </a:rPr>
              <a:t>$4.7</a:t>
            </a:r>
          </a:p>
        </p:txBody>
      </p:sp>
      <p:sp>
        <p:nvSpPr>
          <p:cNvPr id="20" name="TextBox 19">
            <a:extLst>
              <a:ext uri="{FF2B5EF4-FFF2-40B4-BE49-F238E27FC236}">
                <a16:creationId xmlns:a16="http://schemas.microsoft.com/office/drawing/2014/main" id="{D7E14572-14D3-A442-8528-1BD815B7E20D}"/>
              </a:ext>
            </a:extLst>
          </p:cNvPr>
          <p:cNvSpPr txBox="1"/>
          <p:nvPr/>
        </p:nvSpPr>
        <p:spPr>
          <a:xfrm>
            <a:off x="6865523" y="4643780"/>
            <a:ext cx="537306" cy="276999"/>
          </a:xfrm>
          <a:prstGeom prst="rect">
            <a:avLst/>
          </a:prstGeom>
          <a:noFill/>
        </p:spPr>
        <p:txBody>
          <a:bodyPr wrap="square" rtlCol="0">
            <a:spAutoFit/>
          </a:bodyPr>
          <a:lstStyle/>
          <a:p>
            <a:pPr algn="ctr"/>
            <a:r>
              <a:rPr lang="en-US" sz="1200" dirty="0">
                <a:solidFill>
                  <a:schemeClr val="accent5">
                    <a:lumMod val="20000"/>
                    <a:lumOff val="80000"/>
                  </a:schemeClr>
                </a:solidFill>
              </a:rPr>
              <a:t>$6.0</a:t>
            </a:r>
          </a:p>
        </p:txBody>
      </p:sp>
      <p:sp>
        <p:nvSpPr>
          <p:cNvPr id="21" name="TextBox 20">
            <a:extLst>
              <a:ext uri="{FF2B5EF4-FFF2-40B4-BE49-F238E27FC236}">
                <a16:creationId xmlns:a16="http://schemas.microsoft.com/office/drawing/2014/main" id="{CACEF9F7-79F2-5D48-9DC4-CA840E088F9F}"/>
              </a:ext>
            </a:extLst>
          </p:cNvPr>
          <p:cNvSpPr txBox="1"/>
          <p:nvPr/>
        </p:nvSpPr>
        <p:spPr>
          <a:xfrm>
            <a:off x="7915558" y="4643779"/>
            <a:ext cx="537306" cy="276999"/>
          </a:xfrm>
          <a:prstGeom prst="rect">
            <a:avLst/>
          </a:prstGeom>
          <a:noFill/>
        </p:spPr>
        <p:txBody>
          <a:bodyPr wrap="square" rtlCol="0">
            <a:spAutoFit/>
          </a:bodyPr>
          <a:lstStyle/>
          <a:p>
            <a:pPr algn="ctr"/>
            <a:r>
              <a:rPr lang="en-US" sz="1200" dirty="0">
                <a:solidFill>
                  <a:schemeClr val="accent4">
                    <a:lumMod val="20000"/>
                    <a:lumOff val="80000"/>
                  </a:schemeClr>
                </a:solidFill>
              </a:rPr>
              <a:t>$2.8</a:t>
            </a:r>
          </a:p>
        </p:txBody>
      </p:sp>
      <p:sp>
        <p:nvSpPr>
          <p:cNvPr id="23" name="TextBox 22">
            <a:extLst>
              <a:ext uri="{FF2B5EF4-FFF2-40B4-BE49-F238E27FC236}">
                <a16:creationId xmlns:a16="http://schemas.microsoft.com/office/drawing/2014/main" id="{5EBD59D5-A1EB-F148-BD7B-EA3609639DE6}"/>
              </a:ext>
            </a:extLst>
          </p:cNvPr>
          <p:cNvSpPr txBox="1"/>
          <p:nvPr/>
        </p:nvSpPr>
        <p:spPr>
          <a:xfrm>
            <a:off x="8440962" y="4649297"/>
            <a:ext cx="537306" cy="276999"/>
          </a:xfrm>
          <a:prstGeom prst="rect">
            <a:avLst/>
          </a:prstGeom>
          <a:noFill/>
        </p:spPr>
        <p:txBody>
          <a:bodyPr wrap="square" rtlCol="0">
            <a:spAutoFit/>
          </a:bodyPr>
          <a:lstStyle/>
          <a:p>
            <a:pPr algn="ctr"/>
            <a:r>
              <a:rPr lang="en-US" sz="1200" dirty="0">
                <a:solidFill>
                  <a:schemeClr val="accent6">
                    <a:lumMod val="20000"/>
                    <a:lumOff val="80000"/>
                  </a:schemeClr>
                </a:solidFill>
              </a:rPr>
              <a:t>$0.9</a:t>
            </a:r>
          </a:p>
        </p:txBody>
      </p:sp>
      <p:sp>
        <p:nvSpPr>
          <p:cNvPr id="25" name="TextBox 24">
            <a:extLst>
              <a:ext uri="{FF2B5EF4-FFF2-40B4-BE49-F238E27FC236}">
                <a16:creationId xmlns:a16="http://schemas.microsoft.com/office/drawing/2014/main" id="{0AE2DBE4-DFA8-1647-80A6-ECB569571819}"/>
              </a:ext>
            </a:extLst>
          </p:cNvPr>
          <p:cNvSpPr txBox="1"/>
          <p:nvPr/>
        </p:nvSpPr>
        <p:spPr>
          <a:xfrm>
            <a:off x="5943600" y="2209800"/>
            <a:ext cx="537306" cy="276999"/>
          </a:xfrm>
          <a:prstGeom prst="rect">
            <a:avLst/>
          </a:prstGeom>
          <a:noFill/>
        </p:spPr>
        <p:txBody>
          <a:bodyPr wrap="square" rtlCol="0">
            <a:spAutoFit/>
          </a:bodyPr>
          <a:lstStyle/>
          <a:p>
            <a:pPr algn="ctr"/>
            <a:r>
              <a:rPr lang="en-US" sz="1200" dirty="0">
                <a:solidFill>
                  <a:schemeClr val="accent5">
                    <a:lumMod val="20000"/>
                    <a:lumOff val="80000"/>
                  </a:schemeClr>
                </a:solidFill>
              </a:rPr>
              <a:t>338</a:t>
            </a:r>
          </a:p>
        </p:txBody>
      </p:sp>
      <p:sp>
        <p:nvSpPr>
          <p:cNvPr id="26" name="TextBox 25">
            <a:extLst>
              <a:ext uri="{FF2B5EF4-FFF2-40B4-BE49-F238E27FC236}">
                <a16:creationId xmlns:a16="http://schemas.microsoft.com/office/drawing/2014/main" id="{C39C7753-8F2D-4740-BCEB-50CAB48505C9}"/>
              </a:ext>
            </a:extLst>
          </p:cNvPr>
          <p:cNvSpPr txBox="1"/>
          <p:nvPr/>
        </p:nvSpPr>
        <p:spPr>
          <a:xfrm>
            <a:off x="7628934" y="1509607"/>
            <a:ext cx="537306" cy="276999"/>
          </a:xfrm>
          <a:prstGeom prst="rect">
            <a:avLst/>
          </a:prstGeom>
          <a:noFill/>
        </p:spPr>
        <p:txBody>
          <a:bodyPr wrap="square" rtlCol="0">
            <a:spAutoFit/>
          </a:bodyPr>
          <a:lstStyle/>
          <a:p>
            <a:pPr algn="ctr"/>
            <a:r>
              <a:rPr lang="en-US" sz="1200" dirty="0">
                <a:solidFill>
                  <a:schemeClr val="accent4">
                    <a:lumMod val="20000"/>
                    <a:lumOff val="80000"/>
                  </a:schemeClr>
                </a:solidFill>
              </a:rPr>
              <a:t>425</a:t>
            </a:r>
          </a:p>
        </p:txBody>
      </p:sp>
      <p:sp>
        <p:nvSpPr>
          <p:cNvPr id="27" name="TextBox 26">
            <a:extLst>
              <a:ext uri="{FF2B5EF4-FFF2-40B4-BE49-F238E27FC236}">
                <a16:creationId xmlns:a16="http://schemas.microsoft.com/office/drawing/2014/main" id="{1246C428-D9CF-2A42-994B-FDAF73F33E4A}"/>
              </a:ext>
            </a:extLst>
          </p:cNvPr>
          <p:cNvSpPr txBox="1"/>
          <p:nvPr/>
        </p:nvSpPr>
        <p:spPr>
          <a:xfrm>
            <a:off x="8458200" y="3228201"/>
            <a:ext cx="537306" cy="276999"/>
          </a:xfrm>
          <a:prstGeom prst="rect">
            <a:avLst/>
          </a:prstGeom>
          <a:noFill/>
        </p:spPr>
        <p:txBody>
          <a:bodyPr wrap="square" rtlCol="0">
            <a:spAutoFit/>
          </a:bodyPr>
          <a:lstStyle/>
          <a:p>
            <a:pPr algn="ctr"/>
            <a:r>
              <a:rPr lang="en-US" sz="1200" dirty="0">
                <a:solidFill>
                  <a:schemeClr val="accent6">
                    <a:lumMod val="20000"/>
                    <a:lumOff val="80000"/>
                  </a:schemeClr>
                </a:solidFill>
              </a:rPr>
              <a:t>205</a:t>
            </a:r>
          </a:p>
        </p:txBody>
      </p:sp>
      <p:sp>
        <p:nvSpPr>
          <p:cNvPr id="28" name="TextBox 27">
            <a:extLst>
              <a:ext uri="{FF2B5EF4-FFF2-40B4-BE49-F238E27FC236}">
                <a16:creationId xmlns:a16="http://schemas.microsoft.com/office/drawing/2014/main" id="{7E5AF15A-15AB-1E45-BD11-9092507724FA}"/>
              </a:ext>
            </a:extLst>
          </p:cNvPr>
          <p:cNvSpPr txBox="1"/>
          <p:nvPr/>
        </p:nvSpPr>
        <p:spPr>
          <a:xfrm>
            <a:off x="3848044" y="4232755"/>
            <a:ext cx="537306" cy="276999"/>
          </a:xfrm>
          <a:prstGeom prst="rect">
            <a:avLst/>
          </a:prstGeom>
          <a:noFill/>
        </p:spPr>
        <p:txBody>
          <a:bodyPr wrap="square" rtlCol="0">
            <a:spAutoFit/>
          </a:bodyPr>
          <a:lstStyle/>
          <a:p>
            <a:pPr algn="ctr"/>
            <a:r>
              <a:rPr lang="en-US" sz="1200" dirty="0">
                <a:solidFill>
                  <a:schemeClr val="accent2">
                    <a:lumMod val="20000"/>
                    <a:lumOff val="80000"/>
                  </a:schemeClr>
                </a:solidFill>
              </a:rPr>
              <a:t>77</a:t>
            </a:r>
          </a:p>
        </p:txBody>
      </p:sp>
      <p:sp>
        <p:nvSpPr>
          <p:cNvPr id="29" name="TextBox 28">
            <a:extLst>
              <a:ext uri="{FF2B5EF4-FFF2-40B4-BE49-F238E27FC236}">
                <a16:creationId xmlns:a16="http://schemas.microsoft.com/office/drawing/2014/main" id="{B26B1533-6E8F-284D-B059-F06A0D76C95D}"/>
              </a:ext>
            </a:extLst>
          </p:cNvPr>
          <p:cNvSpPr txBox="1"/>
          <p:nvPr/>
        </p:nvSpPr>
        <p:spPr>
          <a:xfrm>
            <a:off x="2244975" y="4517010"/>
            <a:ext cx="537306" cy="276999"/>
          </a:xfrm>
          <a:prstGeom prst="rect">
            <a:avLst/>
          </a:prstGeom>
          <a:noFill/>
        </p:spPr>
        <p:txBody>
          <a:bodyPr wrap="square" rtlCol="0">
            <a:spAutoFit/>
          </a:bodyPr>
          <a:lstStyle/>
          <a:p>
            <a:pPr algn="ctr"/>
            <a:r>
              <a:rPr lang="en-US" sz="1200" dirty="0">
                <a:solidFill>
                  <a:schemeClr val="accent1"/>
                </a:solidFill>
              </a:rPr>
              <a:t>19</a:t>
            </a:r>
          </a:p>
        </p:txBody>
      </p:sp>
      <p:sp>
        <p:nvSpPr>
          <p:cNvPr id="30" name="TextBox 29">
            <a:extLst>
              <a:ext uri="{FF2B5EF4-FFF2-40B4-BE49-F238E27FC236}">
                <a16:creationId xmlns:a16="http://schemas.microsoft.com/office/drawing/2014/main" id="{2E3E3539-CA6F-DE4F-9C0E-300473BD4674}"/>
              </a:ext>
            </a:extLst>
          </p:cNvPr>
          <p:cNvSpPr txBox="1"/>
          <p:nvPr/>
        </p:nvSpPr>
        <p:spPr>
          <a:xfrm>
            <a:off x="8191351" y="4828401"/>
            <a:ext cx="537306" cy="276999"/>
          </a:xfrm>
          <a:prstGeom prst="rect">
            <a:avLst/>
          </a:prstGeom>
          <a:noFill/>
        </p:spPr>
        <p:txBody>
          <a:bodyPr wrap="square" rtlCol="0">
            <a:spAutoFit/>
          </a:bodyPr>
          <a:lstStyle/>
          <a:p>
            <a:pPr algn="ctr"/>
            <a:r>
              <a:rPr lang="en-US" sz="1200" dirty="0">
                <a:solidFill>
                  <a:schemeClr val="accent5"/>
                </a:solidFill>
              </a:rPr>
              <a:t>D</a:t>
            </a:r>
          </a:p>
        </p:txBody>
      </p:sp>
    </p:spTree>
    <p:extLst>
      <p:ext uri="{BB962C8B-B14F-4D97-AF65-F5344CB8AC3E}">
        <p14:creationId xmlns:p14="http://schemas.microsoft.com/office/powerpoint/2010/main" val="22692086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60ACE-39B5-E74A-9BF3-BF85C327C89A}"/>
              </a:ext>
            </a:extLst>
          </p:cNvPr>
          <p:cNvSpPr>
            <a:spLocks noGrp="1"/>
          </p:cNvSpPr>
          <p:nvPr>
            <p:ph type="title"/>
          </p:nvPr>
        </p:nvSpPr>
        <p:spPr/>
        <p:txBody>
          <a:bodyPr/>
          <a:lstStyle/>
          <a:p>
            <a:r>
              <a:rPr lang="en-US" dirty="0"/>
              <a:t>Bar Charts</a:t>
            </a:r>
          </a:p>
        </p:txBody>
      </p:sp>
    </p:spTree>
    <p:extLst>
      <p:ext uri="{BB962C8B-B14F-4D97-AF65-F5344CB8AC3E}">
        <p14:creationId xmlns:p14="http://schemas.microsoft.com/office/powerpoint/2010/main" val="3185131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79A6C-1BA7-8D40-B313-B4DA8729620B}"/>
              </a:ext>
            </a:extLst>
          </p:cNvPr>
          <p:cNvSpPr>
            <a:spLocks noGrp="1"/>
          </p:cNvSpPr>
          <p:nvPr>
            <p:ph type="title"/>
          </p:nvPr>
        </p:nvSpPr>
        <p:spPr/>
        <p:txBody>
          <a:bodyPr>
            <a:normAutofit fontScale="90000"/>
          </a:bodyPr>
          <a:lstStyle/>
          <a:p>
            <a:r>
              <a:rPr lang="en-US" dirty="0"/>
              <a:t>Vertical bars are good for continuous data and negative y-values; horizontal bars are good for long x-value names, but bad for negative values</a:t>
            </a:r>
          </a:p>
        </p:txBody>
      </p:sp>
      <p:graphicFrame>
        <p:nvGraphicFramePr>
          <p:cNvPr id="7" name="Content Placeholder 6">
            <a:extLst>
              <a:ext uri="{FF2B5EF4-FFF2-40B4-BE49-F238E27FC236}">
                <a16:creationId xmlns:a16="http://schemas.microsoft.com/office/drawing/2014/main" id="{2FA2C783-DD51-7C4F-B112-6D667BDF0F22}"/>
              </a:ext>
            </a:extLst>
          </p:cNvPr>
          <p:cNvGraphicFramePr>
            <a:graphicFrameLocks noGrp="1"/>
          </p:cNvGraphicFramePr>
          <p:nvPr>
            <p:ph idx="1"/>
            <p:extLst>
              <p:ext uri="{D42A27DB-BD31-4B8C-83A1-F6EECF244321}">
                <p14:modId xmlns:p14="http://schemas.microsoft.com/office/powerpoint/2010/main" val="376728533"/>
              </p:ext>
            </p:extLst>
          </p:nvPr>
        </p:nvGraphicFramePr>
        <p:xfrm>
          <a:off x="431800" y="1981200"/>
          <a:ext cx="5424488" cy="3865563"/>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AF2C802F-8CF2-4046-9E80-062431DE424F}"/>
              </a:ext>
            </a:extLst>
          </p:cNvPr>
          <p:cNvSpPr>
            <a:spLocks noGrp="1"/>
          </p:cNvSpPr>
          <p:nvPr>
            <p:ph type="sldNum" sz="quarter" idx="10"/>
          </p:nvPr>
        </p:nvSpPr>
        <p:spPr/>
        <p:txBody>
          <a:bodyPr/>
          <a:lstStyle/>
          <a:p>
            <a:fld id="{C0D6EFB9-9230-4B7B-84CF-BF17657CE3F9}" type="slidenum">
              <a:rPr lang="en-US" smtClean="0"/>
              <a:t>29</a:t>
            </a:fld>
            <a:endParaRPr lang="en-US"/>
          </a:p>
        </p:txBody>
      </p:sp>
      <p:graphicFrame>
        <p:nvGraphicFramePr>
          <p:cNvPr id="8" name="Content Placeholder 6">
            <a:extLst>
              <a:ext uri="{FF2B5EF4-FFF2-40B4-BE49-F238E27FC236}">
                <a16:creationId xmlns:a16="http://schemas.microsoft.com/office/drawing/2014/main" id="{B322E525-E5A3-5A4A-BD3E-6F887406C79E}"/>
              </a:ext>
            </a:extLst>
          </p:cNvPr>
          <p:cNvGraphicFramePr>
            <a:graphicFrameLocks noGrp="1"/>
          </p:cNvGraphicFramePr>
          <p:nvPr>
            <p:ph idx="11"/>
            <p:extLst>
              <p:ext uri="{D42A27DB-BD31-4B8C-83A1-F6EECF244321}">
                <p14:modId xmlns:p14="http://schemas.microsoft.com/office/powerpoint/2010/main" val="3832826267"/>
              </p:ext>
            </p:extLst>
          </p:nvPr>
        </p:nvGraphicFramePr>
        <p:xfrm>
          <a:off x="6335713" y="1752600"/>
          <a:ext cx="5424487" cy="4094163"/>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86AD6188-4D62-2847-A299-E1533C321DC0}"/>
              </a:ext>
            </a:extLst>
          </p:cNvPr>
          <p:cNvSpPr txBox="1"/>
          <p:nvPr/>
        </p:nvSpPr>
        <p:spPr>
          <a:xfrm>
            <a:off x="6400800" y="1811923"/>
            <a:ext cx="2463800" cy="338554"/>
          </a:xfrm>
          <a:prstGeom prst="rect">
            <a:avLst/>
          </a:prstGeom>
          <a:noFill/>
        </p:spPr>
        <p:txBody>
          <a:bodyPr wrap="square" rtlCol="0">
            <a:spAutoFit/>
          </a:bodyPr>
          <a:lstStyle/>
          <a:p>
            <a:r>
              <a:rPr lang="en-US" sz="1600" dirty="0">
                <a:solidFill>
                  <a:schemeClr val="bg2"/>
                </a:solidFill>
              </a:rPr>
              <a:t>Education</a:t>
            </a:r>
          </a:p>
        </p:txBody>
      </p:sp>
      <p:sp>
        <p:nvSpPr>
          <p:cNvPr id="10" name="TextBox 9">
            <a:extLst>
              <a:ext uri="{FF2B5EF4-FFF2-40B4-BE49-F238E27FC236}">
                <a16:creationId xmlns:a16="http://schemas.microsoft.com/office/drawing/2014/main" id="{3AF384CB-BF93-3340-B48E-FEC1A2F75263}"/>
              </a:ext>
            </a:extLst>
          </p:cNvPr>
          <p:cNvSpPr txBox="1"/>
          <p:nvPr/>
        </p:nvSpPr>
        <p:spPr>
          <a:xfrm>
            <a:off x="6400800" y="3090446"/>
            <a:ext cx="2971800" cy="338554"/>
          </a:xfrm>
          <a:prstGeom prst="rect">
            <a:avLst/>
          </a:prstGeom>
          <a:noFill/>
        </p:spPr>
        <p:txBody>
          <a:bodyPr wrap="square" rtlCol="0">
            <a:spAutoFit/>
          </a:bodyPr>
          <a:lstStyle/>
          <a:p>
            <a:r>
              <a:rPr lang="en-US" sz="1600" dirty="0">
                <a:solidFill>
                  <a:schemeClr val="bg2"/>
                </a:solidFill>
              </a:rPr>
              <a:t>Manufacturing and Forestry</a:t>
            </a:r>
          </a:p>
        </p:txBody>
      </p:sp>
      <p:sp>
        <p:nvSpPr>
          <p:cNvPr id="11" name="TextBox 10">
            <a:extLst>
              <a:ext uri="{FF2B5EF4-FFF2-40B4-BE49-F238E27FC236}">
                <a16:creationId xmlns:a16="http://schemas.microsoft.com/office/drawing/2014/main" id="{F25F383D-62D9-834E-9930-6BE55982306E}"/>
              </a:ext>
            </a:extLst>
          </p:cNvPr>
          <p:cNvSpPr txBox="1"/>
          <p:nvPr/>
        </p:nvSpPr>
        <p:spPr>
          <a:xfrm>
            <a:off x="6400800" y="4368970"/>
            <a:ext cx="2971800" cy="338554"/>
          </a:xfrm>
          <a:prstGeom prst="rect">
            <a:avLst/>
          </a:prstGeom>
          <a:noFill/>
        </p:spPr>
        <p:txBody>
          <a:bodyPr wrap="square" rtlCol="0">
            <a:spAutoFit/>
          </a:bodyPr>
          <a:lstStyle/>
          <a:p>
            <a:r>
              <a:rPr lang="en-US" sz="1600" dirty="0">
                <a:solidFill>
                  <a:schemeClr val="bg2"/>
                </a:solidFill>
              </a:rPr>
              <a:t>Advertising and Creative</a:t>
            </a:r>
          </a:p>
        </p:txBody>
      </p:sp>
    </p:spTree>
    <p:extLst>
      <p:ext uri="{BB962C8B-B14F-4D97-AF65-F5344CB8AC3E}">
        <p14:creationId xmlns:p14="http://schemas.microsoft.com/office/powerpoint/2010/main" val="2917331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ADE17-A565-654A-9CAD-503C0F96AE0D}"/>
              </a:ext>
            </a:extLst>
          </p:cNvPr>
          <p:cNvSpPr>
            <a:spLocks noGrp="1"/>
          </p:cNvSpPr>
          <p:nvPr>
            <p:ph type="title"/>
          </p:nvPr>
        </p:nvSpPr>
        <p:spPr/>
        <p:txBody>
          <a:bodyPr/>
          <a:lstStyle/>
          <a:p>
            <a:r>
              <a:rPr lang="en-US" dirty="0"/>
              <a:t>Data Viz #2</a:t>
            </a:r>
          </a:p>
        </p:txBody>
      </p:sp>
      <p:sp>
        <p:nvSpPr>
          <p:cNvPr id="4" name="Slide Number Placeholder 3">
            <a:extLst>
              <a:ext uri="{FF2B5EF4-FFF2-40B4-BE49-F238E27FC236}">
                <a16:creationId xmlns:a16="http://schemas.microsoft.com/office/drawing/2014/main" id="{DB928B14-E03B-614A-A775-4BC97F5DC4DE}"/>
              </a:ext>
            </a:extLst>
          </p:cNvPr>
          <p:cNvSpPr>
            <a:spLocks noGrp="1"/>
          </p:cNvSpPr>
          <p:nvPr>
            <p:ph type="sldNum" sz="quarter" idx="10"/>
          </p:nvPr>
        </p:nvSpPr>
        <p:spPr/>
        <p:txBody>
          <a:bodyPr/>
          <a:lstStyle/>
          <a:p>
            <a:fld id="{C0D6EFB9-9230-4B7B-84CF-BF17657CE3F9}" type="slidenum">
              <a:rPr lang="en-US" smtClean="0"/>
              <a:t>3</a:t>
            </a:fld>
            <a:endParaRPr lang="en-US"/>
          </a:p>
        </p:txBody>
      </p:sp>
      <p:pic>
        <p:nvPicPr>
          <p:cNvPr id="6" name="Picture 5">
            <a:extLst>
              <a:ext uri="{FF2B5EF4-FFF2-40B4-BE49-F238E27FC236}">
                <a16:creationId xmlns:a16="http://schemas.microsoft.com/office/drawing/2014/main" id="{1345E6BF-B6DE-7D48-A1E4-78E621FF54E4}"/>
              </a:ext>
            </a:extLst>
          </p:cNvPr>
          <p:cNvPicPr>
            <a:picLocks noChangeAspect="1"/>
          </p:cNvPicPr>
          <p:nvPr/>
        </p:nvPicPr>
        <p:blipFill>
          <a:blip r:embed="rId2"/>
          <a:stretch>
            <a:fillRect/>
          </a:stretch>
        </p:blipFill>
        <p:spPr>
          <a:xfrm>
            <a:off x="304800" y="692220"/>
            <a:ext cx="5638800" cy="5657786"/>
          </a:xfrm>
          <a:prstGeom prst="rect">
            <a:avLst/>
          </a:prstGeom>
        </p:spPr>
      </p:pic>
      <p:pic>
        <p:nvPicPr>
          <p:cNvPr id="7" name="Picture 6">
            <a:extLst>
              <a:ext uri="{FF2B5EF4-FFF2-40B4-BE49-F238E27FC236}">
                <a16:creationId xmlns:a16="http://schemas.microsoft.com/office/drawing/2014/main" id="{10839620-7EEA-C54D-A01B-6487750D320F}"/>
              </a:ext>
            </a:extLst>
          </p:cNvPr>
          <p:cNvPicPr>
            <a:picLocks noChangeAspect="1"/>
          </p:cNvPicPr>
          <p:nvPr/>
        </p:nvPicPr>
        <p:blipFill>
          <a:blip r:embed="rId3"/>
          <a:stretch>
            <a:fillRect/>
          </a:stretch>
        </p:blipFill>
        <p:spPr>
          <a:xfrm>
            <a:off x="6197600" y="730064"/>
            <a:ext cx="5638800" cy="5619941"/>
          </a:xfrm>
          <a:prstGeom prst="rect">
            <a:avLst/>
          </a:prstGeom>
        </p:spPr>
      </p:pic>
    </p:spTree>
    <p:extLst>
      <p:ext uri="{BB962C8B-B14F-4D97-AF65-F5344CB8AC3E}">
        <p14:creationId xmlns:p14="http://schemas.microsoft.com/office/powerpoint/2010/main" val="2202550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79A6C-1BA7-8D40-B313-B4DA8729620B}"/>
              </a:ext>
            </a:extLst>
          </p:cNvPr>
          <p:cNvSpPr>
            <a:spLocks noGrp="1"/>
          </p:cNvSpPr>
          <p:nvPr>
            <p:ph type="title"/>
          </p:nvPr>
        </p:nvSpPr>
        <p:spPr/>
        <p:txBody>
          <a:bodyPr/>
          <a:lstStyle/>
          <a:p>
            <a:r>
              <a:rPr lang="en-US" dirty="0"/>
              <a:t>Use horizontal labels, diagonal work in a pinch</a:t>
            </a:r>
          </a:p>
        </p:txBody>
      </p:sp>
      <p:graphicFrame>
        <p:nvGraphicFramePr>
          <p:cNvPr id="7" name="Content Placeholder 6">
            <a:extLst>
              <a:ext uri="{FF2B5EF4-FFF2-40B4-BE49-F238E27FC236}">
                <a16:creationId xmlns:a16="http://schemas.microsoft.com/office/drawing/2014/main" id="{2FA2C783-DD51-7C4F-B112-6D667BDF0F22}"/>
              </a:ext>
            </a:extLst>
          </p:cNvPr>
          <p:cNvGraphicFramePr>
            <a:graphicFrameLocks noGrp="1"/>
          </p:cNvGraphicFramePr>
          <p:nvPr>
            <p:ph idx="1"/>
            <p:extLst>
              <p:ext uri="{D42A27DB-BD31-4B8C-83A1-F6EECF244321}">
                <p14:modId xmlns:p14="http://schemas.microsoft.com/office/powerpoint/2010/main" val="1940924631"/>
              </p:ext>
            </p:extLst>
          </p:nvPr>
        </p:nvGraphicFramePr>
        <p:xfrm>
          <a:off x="431800" y="1981200"/>
          <a:ext cx="2808287" cy="3865563"/>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AF2C802F-8CF2-4046-9E80-062431DE424F}"/>
              </a:ext>
            </a:extLst>
          </p:cNvPr>
          <p:cNvSpPr>
            <a:spLocks noGrp="1"/>
          </p:cNvSpPr>
          <p:nvPr>
            <p:ph type="sldNum" sz="quarter" idx="10"/>
          </p:nvPr>
        </p:nvSpPr>
        <p:spPr/>
        <p:txBody>
          <a:bodyPr/>
          <a:lstStyle/>
          <a:p>
            <a:fld id="{C0D6EFB9-9230-4B7B-84CF-BF17657CE3F9}" type="slidenum">
              <a:rPr lang="en-US" smtClean="0"/>
              <a:t>30</a:t>
            </a:fld>
            <a:endParaRPr lang="en-US"/>
          </a:p>
        </p:txBody>
      </p:sp>
      <p:graphicFrame>
        <p:nvGraphicFramePr>
          <p:cNvPr id="15" name="Content Placeholder 6">
            <a:extLst>
              <a:ext uri="{FF2B5EF4-FFF2-40B4-BE49-F238E27FC236}">
                <a16:creationId xmlns:a16="http://schemas.microsoft.com/office/drawing/2014/main" id="{9A7407DD-B3F4-3C47-9198-BA5F887EB02B}"/>
              </a:ext>
            </a:extLst>
          </p:cNvPr>
          <p:cNvGraphicFramePr>
            <a:graphicFrameLocks noGrp="1"/>
          </p:cNvGraphicFramePr>
          <p:nvPr>
            <p:ph idx="11"/>
            <p:extLst>
              <p:ext uri="{D42A27DB-BD31-4B8C-83A1-F6EECF244321}">
                <p14:modId xmlns:p14="http://schemas.microsoft.com/office/powerpoint/2010/main" val="2017109115"/>
              </p:ext>
            </p:extLst>
          </p:nvPr>
        </p:nvGraphicFramePr>
        <p:xfrm>
          <a:off x="8229600" y="1766438"/>
          <a:ext cx="2808287" cy="41703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ontent Placeholder 6">
            <a:extLst>
              <a:ext uri="{FF2B5EF4-FFF2-40B4-BE49-F238E27FC236}">
                <a16:creationId xmlns:a16="http://schemas.microsoft.com/office/drawing/2014/main" id="{3EDFAD2E-AE4E-B34B-9079-DC40317A9687}"/>
              </a:ext>
            </a:extLst>
          </p:cNvPr>
          <p:cNvGraphicFramePr>
            <a:graphicFrameLocks/>
          </p:cNvGraphicFramePr>
          <p:nvPr>
            <p:extLst>
              <p:ext uri="{D42A27DB-BD31-4B8C-83A1-F6EECF244321}">
                <p14:modId xmlns:p14="http://schemas.microsoft.com/office/powerpoint/2010/main" val="3012406468"/>
              </p:ext>
            </p:extLst>
          </p:nvPr>
        </p:nvGraphicFramePr>
        <p:xfrm>
          <a:off x="4452144" y="1987826"/>
          <a:ext cx="2808287" cy="3865563"/>
        </p:xfrm>
        <a:graphic>
          <a:graphicData uri="http://schemas.openxmlformats.org/drawingml/2006/chart">
            <c:chart xmlns:c="http://schemas.openxmlformats.org/drawingml/2006/chart" xmlns:r="http://schemas.openxmlformats.org/officeDocument/2006/relationships" r:id="rId4"/>
          </a:graphicData>
        </a:graphic>
      </p:graphicFrame>
      <p:pic>
        <p:nvPicPr>
          <p:cNvPr id="17" name="Picture 16">
            <a:extLst>
              <a:ext uri="{FF2B5EF4-FFF2-40B4-BE49-F238E27FC236}">
                <a16:creationId xmlns:a16="http://schemas.microsoft.com/office/drawing/2014/main" id="{FB2B8EC3-3055-F240-8655-742104D04D78}"/>
              </a:ext>
            </a:extLst>
          </p:cNvPr>
          <p:cNvPicPr>
            <a:picLocks noChangeAspect="1"/>
          </p:cNvPicPr>
          <p:nvPr/>
        </p:nvPicPr>
        <p:blipFill>
          <a:blip r:embed="rId5"/>
          <a:stretch>
            <a:fillRect/>
          </a:stretch>
        </p:blipFill>
        <p:spPr>
          <a:xfrm>
            <a:off x="3636263" y="1627257"/>
            <a:ext cx="707887" cy="707887"/>
          </a:xfrm>
          <a:prstGeom prst="rect">
            <a:avLst/>
          </a:prstGeom>
        </p:spPr>
      </p:pic>
      <p:pic>
        <p:nvPicPr>
          <p:cNvPr id="18" name="Picture 17">
            <a:extLst>
              <a:ext uri="{FF2B5EF4-FFF2-40B4-BE49-F238E27FC236}">
                <a16:creationId xmlns:a16="http://schemas.microsoft.com/office/drawing/2014/main" id="{D4D0F0CA-3642-DA46-8C5B-2B8B10C8181F}"/>
              </a:ext>
            </a:extLst>
          </p:cNvPr>
          <p:cNvPicPr>
            <a:picLocks noChangeAspect="1"/>
          </p:cNvPicPr>
          <p:nvPr/>
        </p:nvPicPr>
        <p:blipFill>
          <a:blip r:embed="rId6"/>
          <a:stretch>
            <a:fillRect/>
          </a:stretch>
        </p:blipFill>
        <p:spPr>
          <a:xfrm>
            <a:off x="392113" y="1600200"/>
            <a:ext cx="762000" cy="762000"/>
          </a:xfrm>
          <a:prstGeom prst="rect">
            <a:avLst/>
          </a:prstGeom>
        </p:spPr>
      </p:pic>
    </p:spTree>
    <p:extLst>
      <p:ext uri="{BB962C8B-B14F-4D97-AF65-F5344CB8AC3E}">
        <p14:creationId xmlns:p14="http://schemas.microsoft.com/office/powerpoint/2010/main" val="1256957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79A6C-1BA7-8D40-B313-B4DA8729620B}"/>
              </a:ext>
            </a:extLst>
          </p:cNvPr>
          <p:cNvSpPr>
            <a:spLocks noGrp="1"/>
          </p:cNvSpPr>
          <p:nvPr>
            <p:ph type="title"/>
          </p:nvPr>
        </p:nvSpPr>
        <p:spPr/>
        <p:txBody>
          <a:bodyPr/>
          <a:lstStyle/>
          <a:p>
            <a:r>
              <a:rPr lang="en-US" dirty="0"/>
              <a:t>Space bars at 50% or 66% the bar width</a:t>
            </a:r>
          </a:p>
        </p:txBody>
      </p:sp>
      <p:graphicFrame>
        <p:nvGraphicFramePr>
          <p:cNvPr id="7" name="Content Placeholder 6">
            <a:extLst>
              <a:ext uri="{FF2B5EF4-FFF2-40B4-BE49-F238E27FC236}">
                <a16:creationId xmlns:a16="http://schemas.microsoft.com/office/drawing/2014/main" id="{2FA2C783-DD51-7C4F-B112-6D667BDF0F22}"/>
              </a:ext>
            </a:extLst>
          </p:cNvPr>
          <p:cNvGraphicFramePr>
            <a:graphicFrameLocks noGrp="1"/>
          </p:cNvGraphicFramePr>
          <p:nvPr>
            <p:ph idx="1"/>
          </p:nvPr>
        </p:nvGraphicFramePr>
        <p:xfrm>
          <a:off x="431800" y="1981200"/>
          <a:ext cx="5424488" cy="3865563"/>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AF2C802F-8CF2-4046-9E80-062431DE424F}"/>
              </a:ext>
            </a:extLst>
          </p:cNvPr>
          <p:cNvSpPr>
            <a:spLocks noGrp="1"/>
          </p:cNvSpPr>
          <p:nvPr>
            <p:ph type="sldNum" sz="quarter" idx="10"/>
          </p:nvPr>
        </p:nvSpPr>
        <p:spPr/>
        <p:txBody>
          <a:bodyPr/>
          <a:lstStyle/>
          <a:p>
            <a:fld id="{C0D6EFB9-9230-4B7B-84CF-BF17657CE3F9}" type="slidenum">
              <a:rPr lang="en-US" smtClean="0"/>
              <a:t>31</a:t>
            </a:fld>
            <a:endParaRPr lang="en-US"/>
          </a:p>
        </p:txBody>
      </p:sp>
      <p:sp>
        <p:nvSpPr>
          <p:cNvPr id="12" name="TextBox 11">
            <a:extLst>
              <a:ext uri="{FF2B5EF4-FFF2-40B4-BE49-F238E27FC236}">
                <a16:creationId xmlns:a16="http://schemas.microsoft.com/office/drawing/2014/main" id="{33A24B50-8E41-2141-9ACE-C257A82AED6E}"/>
              </a:ext>
            </a:extLst>
          </p:cNvPr>
          <p:cNvSpPr txBox="1"/>
          <p:nvPr/>
        </p:nvSpPr>
        <p:spPr>
          <a:xfrm>
            <a:off x="6437312" y="5890527"/>
            <a:ext cx="5322888" cy="369332"/>
          </a:xfrm>
          <a:prstGeom prst="rect">
            <a:avLst/>
          </a:prstGeom>
          <a:noFill/>
        </p:spPr>
        <p:txBody>
          <a:bodyPr wrap="square" rtlCol="0">
            <a:spAutoFit/>
          </a:bodyPr>
          <a:lstStyle/>
          <a:p>
            <a:r>
              <a:rPr lang="en-US" sz="1800" dirty="0"/>
              <a:t>This is PowerPoint/Excels default width</a:t>
            </a:r>
          </a:p>
        </p:txBody>
      </p:sp>
      <p:graphicFrame>
        <p:nvGraphicFramePr>
          <p:cNvPr id="14" name="Content Placeholder 6">
            <a:extLst>
              <a:ext uri="{FF2B5EF4-FFF2-40B4-BE49-F238E27FC236}">
                <a16:creationId xmlns:a16="http://schemas.microsoft.com/office/drawing/2014/main" id="{6E6CF955-0FFA-4044-A850-5965F58DCA46}"/>
              </a:ext>
            </a:extLst>
          </p:cNvPr>
          <p:cNvGraphicFramePr>
            <a:graphicFrameLocks noGrp="1"/>
          </p:cNvGraphicFramePr>
          <p:nvPr>
            <p:ph idx="11"/>
            <p:extLst>
              <p:ext uri="{D42A27DB-BD31-4B8C-83A1-F6EECF244321}">
                <p14:modId xmlns:p14="http://schemas.microsoft.com/office/powerpoint/2010/main" val="2495761010"/>
              </p:ext>
            </p:extLst>
          </p:nvPr>
        </p:nvGraphicFramePr>
        <p:xfrm>
          <a:off x="6335713" y="1981200"/>
          <a:ext cx="5424487" cy="3865563"/>
        </p:xfrm>
        <a:graphic>
          <a:graphicData uri="http://schemas.openxmlformats.org/drawingml/2006/chart">
            <c:chart xmlns:c="http://schemas.openxmlformats.org/drawingml/2006/chart" xmlns:r="http://schemas.openxmlformats.org/officeDocument/2006/relationships" r:id="rId3"/>
          </a:graphicData>
        </a:graphic>
      </p:graphicFrame>
      <p:cxnSp>
        <p:nvCxnSpPr>
          <p:cNvPr id="15" name="Straight Connector 14">
            <a:extLst>
              <a:ext uri="{FF2B5EF4-FFF2-40B4-BE49-F238E27FC236}">
                <a16:creationId xmlns:a16="http://schemas.microsoft.com/office/drawing/2014/main" id="{BE79941F-0DFD-5640-BEBE-1740BF80399B}"/>
              </a:ext>
            </a:extLst>
          </p:cNvPr>
          <p:cNvCxnSpPr/>
          <p:nvPr/>
        </p:nvCxnSpPr>
        <p:spPr>
          <a:xfrm>
            <a:off x="4191000" y="5181600"/>
            <a:ext cx="4572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A34F1CB-660B-B649-91A4-4829418BC28E}"/>
              </a:ext>
            </a:extLst>
          </p:cNvPr>
          <p:cNvCxnSpPr/>
          <p:nvPr/>
        </p:nvCxnSpPr>
        <p:spPr>
          <a:xfrm>
            <a:off x="4648200" y="5257800"/>
            <a:ext cx="4572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06A357-28A4-2E4C-830C-26791E6B1318}"/>
              </a:ext>
            </a:extLst>
          </p:cNvPr>
          <p:cNvCxnSpPr/>
          <p:nvPr/>
        </p:nvCxnSpPr>
        <p:spPr>
          <a:xfrm>
            <a:off x="5029200" y="5181600"/>
            <a:ext cx="4572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77C6AEAF-C30C-8945-8802-8FF890A35D6C}"/>
              </a:ext>
            </a:extLst>
          </p:cNvPr>
          <p:cNvPicPr>
            <a:picLocks noChangeAspect="1"/>
          </p:cNvPicPr>
          <p:nvPr/>
        </p:nvPicPr>
        <p:blipFill>
          <a:blip r:embed="rId4"/>
          <a:stretch>
            <a:fillRect/>
          </a:stretch>
        </p:blipFill>
        <p:spPr>
          <a:xfrm>
            <a:off x="6335713" y="1627256"/>
            <a:ext cx="707887" cy="707887"/>
          </a:xfrm>
          <a:prstGeom prst="rect">
            <a:avLst/>
          </a:prstGeom>
        </p:spPr>
      </p:pic>
      <p:pic>
        <p:nvPicPr>
          <p:cNvPr id="19" name="Picture 18">
            <a:extLst>
              <a:ext uri="{FF2B5EF4-FFF2-40B4-BE49-F238E27FC236}">
                <a16:creationId xmlns:a16="http://schemas.microsoft.com/office/drawing/2014/main" id="{87D69DE6-F32A-7B4B-B9AE-8ED50EC1B6BD}"/>
              </a:ext>
            </a:extLst>
          </p:cNvPr>
          <p:cNvPicPr>
            <a:picLocks noChangeAspect="1"/>
          </p:cNvPicPr>
          <p:nvPr/>
        </p:nvPicPr>
        <p:blipFill>
          <a:blip r:embed="rId5"/>
          <a:stretch>
            <a:fillRect/>
          </a:stretch>
        </p:blipFill>
        <p:spPr>
          <a:xfrm>
            <a:off x="392113" y="1600200"/>
            <a:ext cx="762000" cy="762000"/>
          </a:xfrm>
          <a:prstGeom prst="rect">
            <a:avLst/>
          </a:prstGeom>
        </p:spPr>
      </p:pic>
    </p:spTree>
    <p:extLst>
      <p:ext uri="{BB962C8B-B14F-4D97-AF65-F5344CB8AC3E}">
        <p14:creationId xmlns:p14="http://schemas.microsoft.com/office/powerpoint/2010/main" val="2606643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79A6C-1BA7-8D40-B313-B4DA8729620B}"/>
              </a:ext>
            </a:extLst>
          </p:cNvPr>
          <p:cNvSpPr>
            <a:spLocks noGrp="1"/>
          </p:cNvSpPr>
          <p:nvPr>
            <p:ph type="title"/>
          </p:nvPr>
        </p:nvSpPr>
        <p:spPr/>
        <p:txBody>
          <a:bodyPr/>
          <a:lstStyle/>
          <a:p>
            <a:r>
              <a:rPr lang="en-US" dirty="0"/>
              <a:t>Use consistent colors</a:t>
            </a:r>
          </a:p>
        </p:txBody>
      </p:sp>
      <p:graphicFrame>
        <p:nvGraphicFramePr>
          <p:cNvPr id="7" name="Content Placeholder 6">
            <a:extLst>
              <a:ext uri="{FF2B5EF4-FFF2-40B4-BE49-F238E27FC236}">
                <a16:creationId xmlns:a16="http://schemas.microsoft.com/office/drawing/2014/main" id="{2FA2C783-DD51-7C4F-B112-6D667BDF0F22}"/>
              </a:ext>
            </a:extLst>
          </p:cNvPr>
          <p:cNvGraphicFramePr>
            <a:graphicFrameLocks noGrp="1"/>
          </p:cNvGraphicFramePr>
          <p:nvPr>
            <p:ph idx="1"/>
          </p:nvPr>
        </p:nvGraphicFramePr>
        <p:xfrm>
          <a:off x="431800" y="1981200"/>
          <a:ext cx="5424488" cy="3865563"/>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AF2C802F-8CF2-4046-9E80-062431DE424F}"/>
              </a:ext>
            </a:extLst>
          </p:cNvPr>
          <p:cNvSpPr>
            <a:spLocks noGrp="1"/>
          </p:cNvSpPr>
          <p:nvPr>
            <p:ph type="sldNum" sz="quarter" idx="10"/>
          </p:nvPr>
        </p:nvSpPr>
        <p:spPr/>
        <p:txBody>
          <a:bodyPr/>
          <a:lstStyle/>
          <a:p>
            <a:fld id="{C0D6EFB9-9230-4B7B-84CF-BF17657CE3F9}" type="slidenum">
              <a:rPr lang="en-US" smtClean="0"/>
              <a:t>32</a:t>
            </a:fld>
            <a:endParaRPr lang="en-US"/>
          </a:p>
        </p:txBody>
      </p:sp>
      <p:graphicFrame>
        <p:nvGraphicFramePr>
          <p:cNvPr id="14" name="Content Placeholder 6">
            <a:extLst>
              <a:ext uri="{FF2B5EF4-FFF2-40B4-BE49-F238E27FC236}">
                <a16:creationId xmlns:a16="http://schemas.microsoft.com/office/drawing/2014/main" id="{6E6CF955-0FFA-4044-A850-5965F58DCA46}"/>
              </a:ext>
            </a:extLst>
          </p:cNvPr>
          <p:cNvGraphicFramePr>
            <a:graphicFrameLocks noGrp="1"/>
          </p:cNvGraphicFramePr>
          <p:nvPr>
            <p:ph idx="11"/>
            <p:extLst>
              <p:ext uri="{D42A27DB-BD31-4B8C-83A1-F6EECF244321}">
                <p14:modId xmlns:p14="http://schemas.microsoft.com/office/powerpoint/2010/main" val="3410697885"/>
              </p:ext>
            </p:extLst>
          </p:nvPr>
        </p:nvGraphicFramePr>
        <p:xfrm>
          <a:off x="6335713" y="1981200"/>
          <a:ext cx="5424487" cy="3865563"/>
        </p:xfrm>
        <a:graphic>
          <a:graphicData uri="http://schemas.openxmlformats.org/drawingml/2006/chart">
            <c:chart xmlns:c="http://schemas.openxmlformats.org/drawingml/2006/chart" xmlns:r="http://schemas.openxmlformats.org/officeDocument/2006/relationships" r:id="rId3"/>
          </a:graphicData>
        </a:graphic>
      </p:graphicFrame>
      <p:pic>
        <p:nvPicPr>
          <p:cNvPr id="10" name="Picture 9">
            <a:extLst>
              <a:ext uri="{FF2B5EF4-FFF2-40B4-BE49-F238E27FC236}">
                <a16:creationId xmlns:a16="http://schemas.microsoft.com/office/drawing/2014/main" id="{E9A0D543-7012-4A47-94BF-1A0A06BCD2F9}"/>
              </a:ext>
            </a:extLst>
          </p:cNvPr>
          <p:cNvPicPr>
            <a:picLocks noChangeAspect="1"/>
          </p:cNvPicPr>
          <p:nvPr/>
        </p:nvPicPr>
        <p:blipFill>
          <a:blip r:embed="rId4"/>
          <a:stretch>
            <a:fillRect/>
          </a:stretch>
        </p:blipFill>
        <p:spPr>
          <a:xfrm>
            <a:off x="6335713" y="1627256"/>
            <a:ext cx="707887" cy="707887"/>
          </a:xfrm>
          <a:prstGeom prst="rect">
            <a:avLst/>
          </a:prstGeom>
        </p:spPr>
      </p:pic>
      <p:pic>
        <p:nvPicPr>
          <p:cNvPr id="11" name="Picture 10">
            <a:extLst>
              <a:ext uri="{FF2B5EF4-FFF2-40B4-BE49-F238E27FC236}">
                <a16:creationId xmlns:a16="http://schemas.microsoft.com/office/drawing/2014/main" id="{09796CBC-D8C7-2042-B158-F7D1D0C4C007}"/>
              </a:ext>
            </a:extLst>
          </p:cNvPr>
          <p:cNvPicPr>
            <a:picLocks noChangeAspect="1"/>
          </p:cNvPicPr>
          <p:nvPr/>
        </p:nvPicPr>
        <p:blipFill>
          <a:blip r:embed="rId5"/>
          <a:stretch>
            <a:fillRect/>
          </a:stretch>
        </p:blipFill>
        <p:spPr>
          <a:xfrm>
            <a:off x="392113" y="1600200"/>
            <a:ext cx="762000" cy="762000"/>
          </a:xfrm>
          <a:prstGeom prst="rect">
            <a:avLst/>
          </a:prstGeom>
        </p:spPr>
      </p:pic>
    </p:spTree>
    <p:extLst>
      <p:ext uri="{BB962C8B-B14F-4D97-AF65-F5344CB8AC3E}">
        <p14:creationId xmlns:p14="http://schemas.microsoft.com/office/powerpoint/2010/main" val="3517480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79A6C-1BA7-8D40-B313-B4DA8729620B}"/>
              </a:ext>
            </a:extLst>
          </p:cNvPr>
          <p:cNvSpPr>
            <a:spLocks noGrp="1"/>
          </p:cNvSpPr>
          <p:nvPr>
            <p:ph type="title"/>
          </p:nvPr>
        </p:nvSpPr>
        <p:spPr/>
        <p:txBody>
          <a:bodyPr/>
          <a:lstStyle/>
          <a:p>
            <a:r>
              <a:rPr lang="en-US" dirty="0"/>
              <a:t>Bar Chart Theory</a:t>
            </a:r>
          </a:p>
        </p:txBody>
      </p:sp>
      <p:sp>
        <p:nvSpPr>
          <p:cNvPr id="4" name="Slide Number Placeholder 3">
            <a:extLst>
              <a:ext uri="{FF2B5EF4-FFF2-40B4-BE49-F238E27FC236}">
                <a16:creationId xmlns:a16="http://schemas.microsoft.com/office/drawing/2014/main" id="{AF2C802F-8CF2-4046-9E80-062431DE424F}"/>
              </a:ext>
            </a:extLst>
          </p:cNvPr>
          <p:cNvSpPr>
            <a:spLocks noGrp="1"/>
          </p:cNvSpPr>
          <p:nvPr>
            <p:ph type="sldNum" sz="quarter" idx="10"/>
          </p:nvPr>
        </p:nvSpPr>
        <p:spPr/>
        <p:txBody>
          <a:bodyPr/>
          <a:lstStyle/>
          <a:p>
            <a:fld id="{C0D6EFB9-9230-4B7B-84CF-BF17657CE3F9}" type="slidenum">
              <a:rPr lang="en-US" smtClean="0"/>
              <a:t>33</a:t>
            </a:fld>
            <a:endParaRPr lang="en-US"/>
          </a:p>
        </p:txBody>
      </p:sp>
      <p:graphicFrame>
        <p:nvGraphicFramePr>
          <p:cNvPr id="8" name="Content Placeholder 6">
            <a:extLst>
              <a:ext uri="{FF2B5EF4-FFF2-40B4-BE49-F238E27FC236}">
                <a16:creationId xmlns:a16="http://schemas.microsoft.com/office/drawing/2014/main" id="{B322E525-E5A3-5A4A-BD3E-6F887406C79E}"/>
              </a:ext>
            </a:extLst>
          </p:cNvPr>
          <p:cNvGraphicFramePr>
            <a:graphicFrameLocks noGrp="1"/>
          </p:cNvGraphicFramePr>
          <p:nvPr>
            <p:ph idx="11"/>
          </p:nvPr>
        </p:nvGraphicFramePr>
        <p:xfrm>
          <a:off x="6335713" y="1752600"/>
          <a:ext cx="5424487" cy="4094163"/>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86AD6188-4D62-2847-A299-E1533C321DC0}"/>
              </a:ext>
            </a:extLst>
          </p:cNvPr>
          <p:cNvSpPr txBox="1"/>
          <p:nvPr/>
        </p:nvSpPr>
        <p:spPr>
          <a:xfrm>
            <a:off x="6400800" y="1811923"/>
            <a:ext cx="2463800" cy="338554"/>
          </a:xfrm>
          <a:prstGeom prst="rect">
            <a:avLst/>
          </a:prstGeom>
          <a:noFill/>
        </p:spPr>
        <p:txBody>
          <a:bodyPr wrap="square" rtlCol="0">
            <a:spAutoFit/>
          </a:bodyPr>
          <a:lstStyle/>
          <a:p>
            <a:r>
              <a:rPr lang="en-US" sz="1600" dirty="0">
                <a:solidFill>
                  <a:schemeClr val="bg2"/>
                </a:solidFill>
              </a:rPr>
              <a:t>Education</a:t>
            </a:r>
          </a:p>
        </p:txBody>
      </p:sp>
      <p:sp>
        <p:nvSpPr>
          <p:cNvPr id="10" name="TextBox 9">
            <a:extLst>
              <a:ext uri="{FF2B5EF4-FFF2-40B4-BE49-F238E27FC236}">
                <a16:creationId xmlns:a16="http://schemas.microsoft.com/office/drawing/2014/main" id="{3AF384CB-BF93-3340-B48E-FEC1A2F75263}"/>
              </a:ext>
            </a:extLst>
          </p:cNvPr>
          <p:cNvSpPr txBox="1"/>
          <p:nvPr/>
        </p:nvSpPr>
        <p:spPr>
          <a:xfrm>
            <a:off x="6400800" y="3090446"/>
            <a:ext cx="2971800" cy="338554"/>
          </a:xfrm>
          <a:prstGeom prst="rect">
            <a:avLst/>
          </a:prstGeom>
          <a:noFill/>
        </p:spPr>
        <p:txBody>
          <a:bodyPr wrap="square" rtlCol="0">
            <a:spAutoFit/>
          </a:bodyPr>
          <a:lstStyle/>
          <a:p>
            <a:r>
              <a:rPr lang="en-US" sz="1600" dirty="0">
                <a:solidFill>
                  <a:schemeClr val="bg2"/>
                </a:solidFill>
              </a:rPr>
              <a:t>Manufacturing and Forestry</a:t>
            </a:r>
          </a:p>
        </p:txBody>
      </p:sp>
      <p:sp>
        <p:nvSpPr>
          <p:cNvPr id="11" name="TextBox 10">
            <a:extLst>
              <a:ext uri="{FF2B5EF4-FFF2-40B4-BE49-F238E27FC236}">
                <a16:creationId xmlns:a16="http://schemas.microsoft.com/office/drawing/2014/main" id="{F25F383D-62D9-834E-9930-6BE55982306E}"/>
              </a:ext>
            </a:extLst>
          </p:cNvPr>
          <p:cNvSpPr txBox="1"/>
          <p:nvPr/>
        </p:nvSpPr>
        <p:spPr>
          <a:xfrm>
            <a:off x="6400800" y="4368970"/>
            <a:ext cx="2971800" cy="338554"/>
          </a:xfrm>
          <a:prstGeom prst="rect">
            <a:avLst/>
          </a:prstGeom>
          <a:noFill/>
        </p:spPr>
        <p:txBody>
          <a:bodyPr wrap="square" rtlCol="0">
            <a:spAutoFit/>
          </a:bodyPr>
          <a:lstStyle/>
          <a:p>
            <a:r>
              <a:rPr lang="en-US" sz="1600" dirty="0">
                <a:solidFill>
                  <a:schemeClr val="bg2"/>
                </a:solidFill>
              </a:rPr>
              <a:t>Advertising and Creative</a:t>
            </a:r>
          </a:p>
        </p:txBody>
      </p:sp>
      <p:sp>
        <p:nvSpPr>
          <p:cNvPr id="12" name="TextBox 11">
            <a:extLst>
              <a:ext uri="{FF2B5EF4-FFF2-40B4-BE49-F238E27FC236}">
                <a16:creationId xmlns:a16="http://schemas.microsoft.com/office/drawing/2014/main" id="{33A24B50-8E41-2141-9ACE-C257A82AED6E}"/>
              </a:ext>
            </a:extLst>
          </p:cNvPr>
          <p:cNvSpPr txBox="1"/>
          <p:nvPr/>
        </p:nvSpPr>
        <p:spPr>
          <a:xfrm>
            <a:off x="533400" y="5909848"/>
            <a:ext cx="5322888" cy="646331"/>
          </a:xfrm>
          <a:prstGeom prst="rect">
            <a:avLst/>
          </a:prstGeom>
          <a:noFill/>
        </p:spPr>
        <p:txBody>
          <a:bodyPr wrap="square" rtlCol="0">
            <a:spAutoFit/>
          </a:bodyPr>
          <a:lstStyle/>
          <a:p>
            <a:r>
              <a:rPr lang="en-US" sz="1800" dirty="0"/>
              <a:t>PowerPoint, Excel and ggplot2 all order ascending so reverse the axis in the options</a:t>
            </a:r>
          </a:p>
        </p:txBody>
      </p:sp>
      <p:pic>
        <p:nvPicPr>
          <p:cNvPr id="14" name="Picture 13">
            <a:extLst>
              <a:ext uri="{FF2B5EF4-FFF2-40B4-BE49-F238E27FC236}">
                <a16:creationId xmlns:a16="http://schemas.microsoft.com/office/drawing/2014/main" id="{ACF875B4-B47E-E047-9401-F701D74BE7A6}"/>
              </a:ext>
            </a:extLst>
          </p:cNvPr>
          <p:cNvPicPr>
            <a:picLocks noChangeAspect="1"/>
          </p:cNvPicPr>
          <p:nvPr/>
        </p:nvPicPr>
        <p:blipFill>
          <a:blip r:embed="rId4"/>
          <a:stretch>
            <a:fillRect/>
          </a:stretch>
        </p:blipFill>
        <p:spPr>
          <a:xfrm>
            <a:off x="6335713" y="1093856"/>
            <a:ext cx="707887" cy="707887"/>
          </a:xfrm>
          <a:prstGeom prst="rect">
            <a:avLst/>
          </a:prstGeom>
        </p:spPr>
      </p:pic>
      <p:pic>
        <p:nvPicPr>
          <p:cNvPr id="15" name="Picture 14">
            <a:extLst>
              <a:ext uri="{FF2B5EF4-FFF2-40B4-BE49-F238E27FC236}">
                <a16:creationId xmlns:a16="http://schemas.microsoft.com/office/drawing/2014/main" id="{691468F7-91CE-8847-B4AB-B614357B6CF5}"/>
              </a:ext>
            </a:extLst>
          </p:cNvPr>
          <p:cNvPicPr>
            <a:picLocks noChangeAspect="1"/>
          </p:cNvPicPr>
          <p:nvPr/>
        </p:nvPicPr>
        <p:blipFill>
          <a:blip r:embed="rId5"/>
          <a:stretch>
            <a:fillRect/>
          </a:stretch>
        </p:blipFill>
        <p:spPr>
          <a:xfrm>
            <a:off x="392113" y="1066800"/>
            <a:ext cx="762000" cy="762000"/>
          </a:xfrm>
          <a:prstGeom prst="rect">
            <a:avLst/>
          </a:prstGeom>
        </p:spPr>
      </p:pic>
      <p:graphicFrame>
        <p:nvGraphicFramePr>
          <p:cNvPr id="16" name="Content Placeholder 6">
            <a:extLst>
              <a:ext uri="{FF2B5EF4-FFF2-40B4-BE49-F238E27FC236}">
                <a16:creationId xmlns:a16="http://schemas.microsoft.com/office/drawing/2014/main" id="{1E074EF5-63B6-DB47-96A1-B796D714E3B1}"/>
              </a:ext>
            </a:extLst>
          </p:cNvPr>
          <p:cNvGraphicFramePr>
            <a:graphicFrameLocks noGrp="1"/>
          </p:cNvGraphicFramePr>
          <p:nvPr>
            <p:ph idx="1"/>
            <p:extLst>
              <p:ext uri="{D42A27DB-BD31-4B8C-83A1-F6EECF244321}">
                <p14:modId xmlns:p14="http://schemas.microsoft.com/office/powerpoint/2010/main" val="2244420550"/>
              </p:ext>
            </p:extLst>
          </p:nvPr>
        </p:nvGraphicFramePr>
        <p:xfrm>
          <a:off x="431800" y="1884361"/>
          <a:ext cx="5424488" cy="3962402"/>
        </p:xfrm>
        <a:graphic>
          <a:graphicData uri="http://schemas.openxmlformats.org/drawingml/2006/chart">
            <c:chart xmlns:c="http://schemas.openxmlformats.org/drawingml/2006/chart" xmlns:r="http://schemas.openxmlformats.org/officeDocument/2006/relationships" r:id="rId6"/>
          </a:graphicData>
        </a:graphic>
      </p:graphicFrame>
      <p:sp>
        <p:nvSpPr>
          <p:cNvPr id="17" name="TextBox 16">
            <a:extLst>
              <a:ext uri="{FF2B5EF4-FFF2-40B4-BE49-F238E27FC236}">
                <a16:creationId xmlns:a16="http://schemas.microsoft.com/office/drawing/2014/main" id="{70B59A89-BBCE-784F-A1F2-1C21541D2B3E}"/>
              </a:ext>
            </a:extLst>
          </p:cNvPr>
          <p:cNvSpPr txBox="1"/>
          <p:nvPr/>
        </p:nvSpPr>
        <p:spPr>
          <a:xfrm>
            <a:off x="533400" y="1947446"/>
            <a:ext cx="2971800" cy="338554"/>
          </a:xfrm>
          <a:prstGeom prst="rect">
            <a:avLst/>
          </a:prstGeom>
          <a:noFill/>
        </p:spPr>
        <p:txBody>
          <a:bodyPr wrap="square" rtlCol="0">
            <a:spAutoFit/>
          </a:bodyPr>
          <a:lstStyle/>
          <a:p>
            <a:r>
              <a:rPr lang="en-US" sz="1600" dirty="0">
                <a:solidFill>
                  <a:schemeClr val="bg2"/>
                </a:solidFill>
              </a:rPr>
              <a:t>Advertising and Creative</a:t>
            </a:r>
          </a:p>
        </p:txBody>
      </p:sp>
      <p:sp>
        <p:nvSpPr>
          <p:cNvPr id="18" name="TextBox 17">
            <a:extLst>
              <a:ext uri="{FF2B5EF4-FFF2-40B4-BE49-F238E27FC236}">
                <a16:creationId xmlns:a16="http://schemas.microsoft.com/office/drawing/2014/main" id="{7EF99059-D42F-2445-8AA2-206087F62AD6}"/>
              </a:ext>
            </a:extLst>
          </p:cNvPr>
          <p:cNvSpPr txBox="1"/>
          <p:nvPr/>
        </p:nvSpPr>
        <p:spPr>
          <a:xfrm>
            <a:off x="533400" y="4402724"/>
            <a:ext cx="2971800" cy="338554"/>
          </a:xfrm>
          <a:prstGeom prst="rect">
            <a:avLst/>
          </a:prstGeom>
          <a:noFill/>
        </p:spPr>
        <p:txBody>
          <a:bodyPr wrap="square" rtlCol="0">
            <a:spAutoFit/>
          </a:bodyPr>
          <a:lstStyle/>
          <a:p>
            <a:r>
              <a:rPr lang="en-US" sz="1600" dirty="0">
                <a:solidFill>
                  <a:schemeClr val="bg2"/>
                </a:solidFill>
              </a:rPr>
              <a:t>Manufacturing and Forestry</a:t>
            </a:r>
          </a:p>
        </p:txBody>
      </p:sp>
      <p:sp>
        <p:nvSpPr>
          <p:cNvPr id="19" name="TextBox 18">
            <a:extLst>
              <a:ext uri="{FF2B5EF4-FFF2-40B4-BE49-F238E27FC236}">
                <a16:creationId xmlns:a16="http://schemas.microsoft.com/office/drawing/2014/main" id="{AA4834AB-B16A-B245-BAA7-5F70775D61BA}"/>
              </a:ext>
            </a:extLst>
          </p:cNvPr>
          <p:cNvSpPr txBox="1"/>
          <p:nvPr/>
        </p:nvSpPr>
        <p:spPr>
          <a:xfrm>
            <a:off x="533400" y="3177845"/>
            <a:ext cx="2463800" cy="338554"/>
          </a:xfrm>
          <a:prstGeom prst="rect">
            <a:avLst/>
          </a:prstGeom>
          <a:noFill/>
        </p:spPr>
        <p:txBody>
          <a:bodyPr wrap="square" rtlCol="0">
            <a:spAutoFit/>
          </a:bodyPr>
          <a:lstStyle/>
          <a:p>
            <a:r>
              <a:rPr lang="en-US" sz="1600" dirty="0">
                <a:solidFill>
                  <a:schemeClr val="bg2"/>
                </a:solidFill>
              </a:rPr>
              <a:t>Education</a:t>
            </a:r>
          </a:p>
        </p:txBody>
      </p:sp>
    </p:spTree>
    <p:extLst>
      <p:ext uri="{BB962C8B-B14F-4D97-AF65-F5344CB8AC3E}">
        <p14:creationId xmlns:p14="http://schemas.microsoft.com/office/powerpoint/2010/main" val="15755698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79A6C-1BA7-8D40-B313-B4DA8729620B}"/>
              </a:ext>
            </a:extLst>
          </p:cNvPr>
          <p:cNvSpPr>
            <a:spLocks noGrp="1"/>
          </p:cNvSpPr>
          <p:nvPr>
            <p:ph type="title"/>
          </p:nvPr>
        </p:nvSpPr>
        <p:spPr/>
        <p:txBody>
          <a:bodyPr/>
          <a:lstStyle/>
          <a:p>
            <a:r>
              <a:rPr lang="en-US" dirty="0"/>
              <a:t>Start the y-axis at 0</a:t>
            </a:r>
          </a:p>
        </p:txBody>
      </p:sp>
      <p:graphicFrame>
        <p:nvGraphicFramePr>
          <p:cNvPr id="7" name="Content Placeholder 6">
            <a:extLst>
              <a:ext uri="{FF2B5EF4-FFF2-40B4-BE49-F238E27FC236}">
                <a16:creationId xmlns:a16="http://schemas.microsoft.com/office/drawing/2014/main" id="{2FA2C783-DD51-7C4F-B112-6D667BDF0F22}"/>
              </a:ext>
            </a:extLst>
          </p:cNvPr>
          <p:cNvGraphicFramePr>
            <a:graphicFrameLocks noGrp="1"/>
          </p:cNvGraphicFramePr>
          <p:nvPr>
            <p:ph idx="1"/>
          </p:nvPr>
        </p:nvGraphicFramePr>
        <p:xfrm>
          <a:off x="431800" y="1981200"/>
          <a:ext cx="5424488" cy="3865563"/>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a:extLst>
              <a:ext uri="{FF2B5EF4-FFF2-40B4-BE49-F238E27FC236}">
                <a16:creationId xmlns:a16="http://schemas.microsoft.com/office/drawing/2014/main" id="{AF2C802F-8CF2-4046-9E80-062431DE424F}"/>
              </a:ext>
            </a:extLst>
          </p:cNvPr>
          <p:cNvSpPr>
            <a:spLocks noGrp="1"/>
          </p:cNvSpPr>
          <p:nvPr>
            <p:ph type="sldNum" sz="quarter" idx="10"/>
          </p:nvPr>
        </p:nvSpPr>
        <p:spPr/>
        <p:txBody>
          <a:bodyPr/>
          <a:lstStyle/>
          <a:p>
            <a:fld id="{C0D6EFB9-9230-4B7B-84CF-BF17657CE3F9}" type="slidenum">
              <a:rPr lang="en-US" smtClean="0"/>
              <a:t>34</a:t>
            </a:fld>
            <a:endParaRPr lang="en-US"/>
          </a:p>
        </p:txBody>
      </p:sp>
      <p:graphicFrame>
        <p:nvGraphicFramePr>
          <p:cNvPr id="14" name="Content Placeholder 6">
            <a:extLst>
              <a:ext uri="{FF2B5EF4-FFF2-40B4-BE49-F238E27FC236}">
                <a16:creationId xmlns:a16="http://schemas.microsoft.com/office/drawing/2014/main" id="{6E6CF955-0FFA-4044-A850-5965F58DCA46}"/>
              </a:ext>
            </a:extLst>
          </p:cNvPr>
          <p:cNvGraphicFramePr>
            <a:graphicFrameLocks noGrp="1"/>
          </p:cNvGraphicFramePr>
          <p:nvPr>
            <p:ph idx="11"/>
            <p:extLst>
              <p:ext uri="{D42A27DB-BD31-4B8C-83A1-F6EECF244321}">
                <p14:modId xmlns:p14="http://schemas.microsoft.com/office/powerpoint/2010/main" val="10841567"/>
              </p:ext>
            </p:extLst>
          </p:nvPr>
        </p:nvGraphicFramePr>
        <p:xfrm>
          <a:off x="6335713" y="1981200"/>
          <a:ext cx="5424487" cy="3865563"/>
        </p:xfrm>
        <a:graphic>
          <a:graphicData uri="http://schemas.openxmlformats.org/drawingml/2006/chart">
            <c:chart xmlns:c="http://schemas.openxmlformats.org/drawingml/2006/chart" xmlns:r="http://schemas.openxmlformats.org/officeDocument/2006/relationships" r:id="rId4"/>
          </a:graphicData>
        </a:graphic>
      </p:graphicFrame>
      <p:pic>
        <p:nvPicPr>
          <p:cNvPr id="10" name="Picture 9">
            <a:extLst>
              <a:ext uri="{FF2B5EF4-FFF2-40B4-BE49-F238E27FC236}">
                <a16:creationId xmlns:a16="http://schemas.microsoft.com/office/drawing/2014/main" id="{E9A0D543-7012-4A47-94BF-1A0A06BCD2F9}"/>
              </a:ext>
            </a:extLst>
          </p:cNvPr>
          <p:cNvPicPr>
            <a:picLocks noChangeAspect="1"/>
          </p:cNvPicPr>
          <p:nvPr/>
        </p:nvPicPr>
        <p:blipFill>
          <a:blip r:embed="rId5"/>
          <a:stretch>
            <a:fillRect/>
          </a:stretch>
        </p:blipFill>
        <p:spPr>
          <a:xfrm>
            <a:off x="6335713" y="1158364"/>
            <a:ext cx="707887" cy="707887"/>
          </a:xfrm>
          <a:prstGeom prst="rect">
            <a:avLst/>
          </a:prstGeom>
        </p:spPr>
      </p:pic>
      <p:pic>
        <p:nvPicPr>
          <p:cNvPr id="11" name="Picture 10">
            <a:extLst>
              <a:ext uri="{FF2B5EF4-FFF2-40B4-BE49-F238E27FC236}">
                <a16:creationId xmlns:a16="http://schemas.microsoft.com/office/drawing/2014/main" id="{09796CBC-D8C7-2042-B158-F7D1D0C4C007}"/>
              </a:ext>
            </a:extLst>
          </p:cNvPr>
          <p:cNvPicPr>
            <a:picLocks noChangeAspect="1"/>
          </p:cNvPicPr>
          <p:nvPr/>
        </p:nvPicPr>
        <p:blipFill>
          <a:blip r:embed="rId6"/>
          <a:stretch>
            <a:fillRect/>
          </a:stretch>
        </p:blipFill>
        <p:spPr>
          <a:xfrm>
            <a:off x="392113" y="1131308"/>
            <a:ext cx="762000" cy="762000"/>
          </a:xfrm>
          <a:prstGeom prst="rect">
            <a:avLst/>
          </a:prstGeom>
        </p:spPr>
      </p:pic>
      <p:sp>
        <p:nvSpPr>
          <p:cNvPr id="8" name="TextBox 7">
            <a:extLst>
              <a:ext uri="{FF2B5EF4-FFF2-40B4-BE49-F238E27FC236}">
                <a16:creationId xmlns:a16="http://schemas.microsoft.com/office/drawing/2014/main" id="{3686F817-93FF-3E45-A332-0640F2BED948}"/>
              </a:ext>
            </a:extLst>
          </p:cNvPr>
          <p:cNvSpPr txBox="1"/>
          <p:nvPr/>
        </p:nvSpPr>
        <p:spPr>
          <a:xfrm>
            <a:off x="6437312" y="5890527"/>
            <a:ext cx="5322888" cy="369332"/>
          </a:xfrm>
          <a:prstGeom prst="rect">
            <a:avLst/>
          </a:prstGeom>
          <a:noFill/>
        </p:spPr>
        <p:txBody>
          <a:bodyPr wrap="square" rtlCol="0">
            <a:spAutoFit/>
          </a:bodyPr>
          <a:lstStyle/>
          <a:p>
            <a:r>
              <a:rPr lang="en-US" sz="1800" dirty="0"/>
              <a:t>PowerPoint/Excels default to random starts</a:t>
            </a:r>
          </a:p>
        </p:txBody>
      </p:sp>
    </p:spTree>
    <p:extLst>
      <p:ext uri="{BB962C8B-B14F-4D97-AF65-F5344CB8AC3E}">
        <p14:creationId xmlns:p14="http://schemas.microsoft.com/office/powerpoint/2010/main" val="1253451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CFE4C-B699-7C4A-B591-D2BBF6C98B7D}"/>
              </a:ext>
            </a:extLst>
          </p:cNvPr>
          <p:cNvSpPr>
            <a:spLocks noGrp="1"/>
          </p:cNvSpPr>
          <p:nvPr>
            <p:ph type="title"/>
          </p:nvPr>
        </p:nvSpPr>
        <p:spPr/>
        <p:txBody>
          <a:bodyPr/>
          <a:lstStyle/>
          <a:p>
            <a:r>
              <a:rPr lang="en-US" dirty="0"/>
              <a:t>Use arrows to note if the bars extend off the chart</a:t>
            </a:r>
          </a:p>
        </p:txBody>
      </p:sp>
      <p:sp>
        <p:nvSpPr>
          <p:cNvPr id="4" name="Slide Number Placeholder 3">
            <a:extLst>
              <a:ext uri="{FF2B5EF4-FFF2-40B4-BE49-F238E27FC236}">
                <a16:creationId xmlns:a16="http://schemas.microsoft.com/office/drawing/2014/main" id="{8AD5122E-137A-1E40-91AC-B0500051CE04}"/>
              </a:ext>
            </a:extLst>
          </p:cNvPr>
          <p:cNvSpPr>
            <a:spLocks noGrp="1"/>
          </p:cNvSpPr>
          <p:nvPr>
            <p:ph type="sldNum" sz="quarter" idx="10"/>
          </p:nvPr>
        </p:nvSpPr>
        <p:spPr/>
        <p:txBody>
          <a:bodyPr/>
          <a:lstStyle/>
          <a:p>
            <a:fld id="{C0D6EFB9-9230-4B7B-84CF-BF17657CE3F9}" type="slidenum">
              <a:rPr lang="en-US" smtClean="0"/>
              <a:t>35</a:t>
            </a:fld>
            <a:endParaRPr lang="en-US"/>
          </a:p>
        </p:txBody>
      </p:sp>
      <p:graphicFrame>
        <p:nvGraphicFramePr>
          <p:cNvPr id="6" name="Content Placeholder 4">
            <a:extLst>
              <a:ext uri="{FF2B5EF4-FFF2-40B4-BE49-F238E27FC236}">
                <a16:creationId xmlns:a16="http://schemas.microsoft.com/office/drawing/2014/main" id="{D98FD696-8432-5847-B588-28FBFDA8C0DD}"/>
              </a:ext>
            </a:extLst>
          </p:cNvPr>
          <p:cNvGraphicFramePr>
            <a:graphicFrameLocks noGrp="1"/>
          </p:cNvGraphicFramePr>
          <p:nvPr>
            <p:ph idx="1"/>
            <p:extLst>
              <p:ext uri="{D42A27DB-BD31-4B8C-83A1-F6EECF244321}">
                <p14:modId xmlns:p14="http://schemas.microsoft.com/office/powerpoint/2010/main" val="3025725392"/>
              </p:ext>
            </p:extLst>
          </p:nvPr>
        </p:nvGraphicFramePr>
        <p:xfrm>
          <a:off x="431800" y="1219200"/>
          <a:ext cx="11328400" cy="4627563"/>
        </p:xfrm>
        <a:graphic>
          <a:graphicData uri="http://schemas.openxmlformats.org/drawingml/2006/chart">
            <c:chart xmlns:c="http://schemas.openxmlformats.org/drawingml/2006/chart" xmlns:r="http://schemas.openxmlformats.org/officeDocument/2006/relationships" r:id="rId2"/>
          </a:graphicData>
        </a:graphic>
      </p:graphicFrame>
      <p:sp>
        <p:nvSpPr>
          <p:cNvPr id="3" name="Triangle 2">
            <a:extLst>
              <a:ext uri="{FF2B5EF4-FFF2-40B4-BE49-F238E27FC236}">
                <a16:creationId xmlns:a16="http://schemas.microsoft.com/office/drawing/2014/main" id="{896C67C0-86CE-5041-9D1F-72752C268151}"/>
              </a:ext>
            </a:extLst>
          </p:cNvPr>
          <p:cNvSpPr/>
          <p:nvPr/>
        </p:nvSpPr>
        <p:spPr>
          <a:xfrm>
            <a:off x="1143000" y="1219200"/>
            <a:ext cx="838200" cy="152400"/>
          </a:xfrm>
          <a:prstGeom prs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riangle 6">
            <a:extLst>
              <a:ext uri="{FF2B5EF4-FFF2-40B4-BE49-F238E27FC236}">
                <a16:creationId xmlns:a16="http://schemas.microsoft.com/office/drawing/2014/main" id="{D6D07C05-B127-564F-86B5-BA08D2EDA08B}"/>
              </a:ext>
            </a:extLst>
          </p:cNvPr>
          <p:cNvSpPr/>
          <p:nvPr/>
        </p:nvSpPr>
        <p:spPr>
          <a:xfrm>
            <a:off x="2057400" y="1219200"/>
            <a:ext cx="838200" cy="152400"/>
          </a:xfrm>
          <a:prstGeom prs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0994655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CFE4C-B699-7C4A-B591-D2BBF6C98B7D}"/>
              </a:ext>
            </a:extLst>
          </p:cNvPr>
          <p:cNvSpPr>
            <a:spLocks noGrp="1"/>
          </p:cNvSpPr>
          <p:nvPr>
            <p:ph type="title"/>
          </p:nvPr>
        </p:nvSpPr>
        <p:spPr/>
        <p:txBody>
          <a:bodyPr/>
          <a:lstStyle/>
          <a:p>
            <a:r>
              <a:rPr lang="en-US" dirty="0"/>
              <a:t>Show broken bars when the y-axis minimum is not 0</a:t>
            </a:r>
          </a:p>
        </p:txBody>
      </p:sp>
      <p:sp>
        <p:nvSpPr>
          <p:cNvPr id="4" name="Slide Number Placeholder 3">
            <a:extLst>
              <a:ext uri="{FF2B5EF4-FFF2-40B4-BE49-F238E27FC236}">
                <a16:creationId xmlns:a16="http://schemas.microsoft.com/office/drawing/2014/main" id="{8AD5122E-137A-1E40-91AC-B0500051CE04}"/>
              </a:ext>
            </a:extLst>
          </p:cNvPr>
          <p:cNvSpPr>
            <a:spLocks noGrp="1"/>
          </p:cNvSpPr>
          <p:nvPr>
            <p:ph type="sldNum" sz="quarter" idx="10"/>
          </p:nvPr>
        </p:nvSpPr>
        <p:spPr/>
        <p:txBody>
          <a:bodyPr/>
          <a:lstStyle/>
          <a:p>
            <a:fld id="{C0D6EFB9-9230-4B7B-84CF-BF17657CE3F9}" type="slidenum">
              <a:rPr lang="en-US" smtClean="0"/>
              <a:t>36</a:t>
            </a:fld>
            <a:endParaRPr lang="en-US"/>
          </a:p>
        </p:txBody>
      </p:sp>
      <p:graphicFrame>
        <p:nvGraphicFramePr>
          <p:cNvPr id="6" name="Content Placeholder 4">
            <a:extLst>
              <a:ext uri="{FF2B5EF4-FFF2-40B4-BE49-F238E27FC236}">
                <a16:creationId xmlns:a16="http://schemas.microsoft.com/office/drawing/2014/main" id="{D98FD696-8432-5847-B588-28FBFDA8C0DD}"/>
              </a:ext>
            </a:extLst>
          </p:cNvPr>
          <p:cNvGraphicFramePr>
            <a:graphicFrameLocks noGrp="1"/>
          </p:cNvGraphicFramePr>
          <p:nvPr>
            <p:ph idx="1"/>
            <p:extLst>
              <p:ext uri="{D42A27DB-BD31-4B8C-83A1-F6EECF244321}">
                <p14:modId xmlns:p14="http://schemas.microsoft.com/office/powerpoint/2010/main" val="2607692091"/>
              </p:ext>
            </p:extLst>
          </p:nvPr>
        </p:nvGraphicFramePr>
        <p:xfrm>
          <a:off x="431800" y="1219200"/>
          <a:ext cx="11328400" cy="4627563"/>
        </p:xfrm>
        <a:graphic>
          <a:graphicData uri="http://schemas.openxmlformats.org/drawingml/2006/chart">
            <c:chart xmlns:c="http://schemas.openxmlformats.org/drawingml/2006/chart" xmlns:r="http://schemas.openxmlformats.org/officeDocument/2006/relationships" r:id="rId2"/>
          </a:graphicData>
        </a:graphic>
      </p:graphicFrame>
      <p:grpSp>
        <p:nvGrpSpPr>
          <p:cNvPr id="16" name="Group 15">
            <a:extLst>
              <a:ext uri="{FF2B5EF4-FFF2-40B4-BE49-F238E27FC236}">
                <a16:creationId xmlns:a16="http://schemas.microsoft.com/office/drawing/2014/main" id="{8533EA83-7BF4-6741-BCA4-070D15D953AB}"/>
              </a:ext>
            </a:extLst>
          </p:cNvPr>
          <p:cNvGrpSpPr/>
          <p:nvPr/>
        </p:nvGrpSpPr>
        <p:grpSpPr>
          <a:xfrm rot="16416745">
            <a:off x="1278479" y="4509903"/>
            <a:ext cx="484416" cy="726295"/>
            <a:chOff x="2286000" y="4495800"/>
            <a:chExt cx="304800" cy="609600"/>
          </a:xfrm>
        </p:grpSpPr>
        <p:cxnSp>
          <p:nvCxnSpPr>
            <p:cNvPr id="13" name="Straight Connector 12">
              <a:extLst>
                <a:ext uri="{FF2B5EF4-FFF2-40B4-BE49-F238E27FC236}">
                  <a16:creationId xmlns:a16="http://schemas.microsoft.com/office/drawing/2014/main" id="{39FBDC74-65EE-0C41-9EC9-4A4DD38BEAF1}"/>
                </a:ext>
              </a:extLst>
            </p:cNvPr>
            <p:cNvCxnSpPr/>
            <p:nvPr/>
          </p:nvCxnSpPr>
          <p:spPr>
            <a:xfrm>
              <a:off x="2286000" y="4495800"/>
              <a:ext cx="304800" cy="152400"/>
            </a:xfrm>
            <a:prstGeom prst="line">
              <a:avLst/>
            </a:prstGeom>
            <a:ln w="920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3685911-BB04-774D-862F-71DAF05F37DC}"/>
                </a:ext>
              </a:extLst>
            </p:cNvPr>
            <p:cNvCxnSpPr/>
            <p:nvPr/>
          </p:nvCxnSpPr>
          <p:spPr>
            <a:xfrm>
              <a:off x="2286000" y="4953000"/>
              <a:ext cx="304800" cy="152400"/>
            </a:xfrm>
            <a:prstGeom prst="line">
              <a:avLst/>
            </a:prstGeom>
            <a:ln w="920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9B8C721-100C-3E45-8229-E3FA0224B039}"/>
                </a:ext>
              </a:extLst>
            </p:cNvPr>
            <p:cNvCxnSpPr>
              <a:cxnSpLocks/>
            </p:cNvCxnSpPr>
            <p:nvPr/>
          </p:nvCxnSpPr>
          <p:spPr>
            <a:xfrm flipV="1">
              <a:off x="2286000" y="4648200"/>
              <a:ext cx="304800" cy="304800"/>
            </a:xfrm>
            <a:prstGeom prst="line">
              <a:avLst/>
            </a:prstGeom>
            <a:ln w="92075" cap="rnd">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97612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60ACE-39B5-E74A-9BF3-BF85C327C89A}"/>
              </a:ext>
            </a:extLst>
          </p:cNvPr>
          <p:cNvSpPr>
            <a:spLocks noGrp="1"/>
          </p:cNvSpPr>
          <p:nvPr>
            <p:ph type="title"/>
          </p:nvPr>
        </p:nvSpPr>
        <p:spPr/>
        <p:txBody>
          <a:bodyPr/>
          <a:lstStyle/>
          <a:p>
            <a:r>
              <a:rPr lang="en-US" dirty="0"/>
              <a:t>Pie Charts</a:t>
            </a:r>
          </a:p>
        </p:txBody>
      </p:sp>
    </p:spTree>
    <p:extLst>
      <p:ext uri="{BB962C8B-B14F-4D97-AF65-F5344CB8AC3E}">
        <p14:creationId xmlns:p14="http://schemas.microsoft.com/office/powerpoint/2010/main" val="7196686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FF6D-A941-9942-BF9F-D84E1D4DB514}"/>
              </a:ext>
            </a:extLst>
          </p:cNvPr>
          <p:cNvSpPr>
            <a:spLocks noGrp="1"/>
          </p:cNvSpPr>
          <p:nvPr>
            <p:ph type="title"/>
          </p:nvPr>
        </p:nvSpPr>
        <p:spPr/>
        <p:txBody>
          <a:bodyPr/>
          <a:lstStyle/>
          <a:p>
            <a:r>
              <a:rPr lang="en-US" dirty="0"/>
              <a:t>Pie Charts</a:t>
            </a:r>
          </a:p>
        </p:txBody>
      </p:sp>
      <p:sp>
        <p:nvSpPr>
          <p:cNvPr id="3" name="Slide Number Placeholder 2">
            <a:extLst>
              <a:ext uri="{FF2B5EF4-FFF2-40B4-BE49-F238E27FC236}">
                <a16:creationId xmlns:a16="http://schemas.microsoft.com/office/drawing/2014/main" id="{24846275-3E09-DF46-9B0A-0CB2896F4290}"/>
              </a:ext>
            </a:extLst>
          </p:cNvPr>
          <p:cNvSpPr>
            <a:spLocks noGrp="1"/>
          </p:cNvSpPr>
          <p:nvPr>
            <p:ph type="sldNum" sz="quarter" idx="10"/>
          </p:nvPr>
        </p:nvSpPr>
        <p:spPr/>
        <p:txBody>
          <a:bodyPr/>
          <a:lstStyle/>
          <a:p>
            <a:fld id="{C0D6EFB9-9230-4B7B-84CF-BF17657CE3F9}" type="slidenum">
              <a:rPr lang="en-US" smtClean="0"/>
              <a:t>38</a:t>
            </a:fld>
            <a:endParaRPr lang="en-US"/>
          </a:p>
        </p:txBody>
      </p:sp>
      <p:pic>
        <p:nvPicPr>
          <p:cNvPr id="11266" name="Picture 2" descr="A pizza is basically a real-time pie chart of how much pizza is left. ">
            <a:extLst>
              <a:ext uri="{FF2B5EF4-FFF2-40B4-BE49-F238E27FC236}">
                <a16:creationId xmlns:a16="http://schemas.microsoft.com/office/drawing/2014/main" id="{7E20800E-C6C9-C248-BAFB-AAA19ED9D1B1}"/>
              </a:ext>
            </a:extLst>
          </p:cNvPr>
          <p:cNvPicPr>
            <a:picLocks noGrp="1" noChangeAspect="1" noChangeArrowheads="1"/>
          </p:cNvPicPr>
          <p:nvPr>
            <p:ph type="chart" sz="quarter" idx="11"/>
          </p:nvPr>
        </p:nvPicPr>
        <p:blipFill>
          <a:blip r:embed="rId2">
            <a:extLst>
              <a:ext uri="{28A0092B-C50C-407E-A947-70E740481C1C}">
                <a14:useLocalDpi xmlns:a14="http://schemas.microsoft.com/office/drawing/2010/main" val="0"/>
              </a:ext>
            </a:extLst>
          </a:blip>
          <a:srcRect/>
          <a:stretch>
            <a:fillRect/>
          </a:stretch>
        </p:blipFill>
        <p:spPr bwMode="auto">
          <a:xfrm>
            <a:off x="3254049" y="1341439"/>
            <a:ext cx="5683902" cy="4751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417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5883B9-4F3D-0B48-9734-1AB89BA42C32}"/>
              </a:ext>
            </a:extLst>
          </p:cNvPr>
          <p:cNvSpPr>
            <a:spLocks noGrp="1"/>
          </p:cNvSpPr>
          <p:nvPr>
            <p:ph type="sldNum" sz="quarter" idx="10"/>
          </p:nvPr>
        </p:nvSpPr>
        <p:spPr/>
        <p:txBody>
          <a:bodyPr/>
          <a:lstStyle/>
          <a:p>
            <a:fld id="{C0D6EFB9-9230-4B7B-84CF-BF17657CE3F9}" type="slidenum">
              <a:rPr lang="en-US" smtClean="0"/>
              <a:t>39</a:t>
            </a:fld>
            <a:endParaRPr lang="en-US"/>
          </a:p>
        </p:txBody>
      </p:sp>
      <p:pic>
        <p:nvPicPr>
          <p:cNvPr id="12292" name="Picture 4" descr="Pyramid Pie Chart">
            <a:extLst>
              <a:ext uri="{FF2B5EF4-FFF2-40B4-BE49-F238E27FC236}">
                <a16:creationId xmlns:a16="http://schemas.microsoft.com/office/drawing/2014/main" id="{561B88FF-39F4-4A4C-B8B9-61A50F45C2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648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ADE17-A565-654A-9CAD-503C0F96AE0D}"/>
              </a:ext>
            </a:extLst>
          </p:cNvPr>
          <p:cNvSpPr>
            <a:spLocks noGrp="1"/>
          </p:cNvSpPr>
          <p:nvPr>
            <p:ph type="title"/>
          </p:nvPr>
        </p:nvSpPr>
        <p:spPr/>
        <p:txBody>
          <a:bodyPr/>
          <a:lstStyle/>
          <a:p>
            <a:r>
              <a:rPr lang="en-US" dirty="0"/>
              <a:t>Data Viz #3</a:t>
            </a:r>
          </a:p>
        </p:txBody>
      </p:sp>
      <p:pic>
        <p:nvPicPr>
          <p:cNvPr id="7" name="Content Placeholder 6">
            <a:extLst>
              <a:ext uri="{FF2B5EF4-FFF2-40B4-BE49-F238E27FC236}">
                <a16:creationId xmlns:a16="http://schemas.microsoft.com/office/drawing/2014/main" id="{CC4C1C9E-4E62-084C-9466-14BD71BA926D}"/>
              </a:ext>
            </a:extLst>
          </p:cNvPr>
          <p:cNvPicPr>
            <a:picLocks noGrp="1" noChangeAspect="1"/>
          </p:cNvPicPr>
          <p:nvPr>
            <p:ph idx="1"/>
          </p:nvPr>
        </p:nvPicPr>
        <p:blipFill>
          <a:blip r:embed="rId2"/>
          <a:stretch>
            <a:fillRect/>
          </a:stretch>
        </p:blipFill>
        <p:spPr>
          <a:xfrm>
            <a:off x="792921" y="851866"/>
            <a:ext cx="4998279" cy="4964734"/>
          </a:xfrm>
        </p:spPr>
      </p:pic>
      <p:sp>
        <p:nvSpPr>
          <p:cNvPr id="4" name="Slide Number Placeholder 3">
            <a:extLst>
              <a:ext uri="{FF2B5EF4-FFF2-40B4-BE49-F238E27FC236}">
                <a16:creationId xmlns:a16="http://schemas.microsoft.com/office/drawing/2014/main" id="{DB928B14-E03B-614A-A775-4BC97F5DC4DE}"/>
              </a:ext>
            </a:extLst>
          </p:cNvPr>
          <p:cNvSpPr>
            <a:spLocks noGrp="1"/>
          </p:cNvSpPr>
          <p:nvPr>
            <p:ph type="sldNum" sz="quarter" idx="10"/>
          </p:nvPr>
        </p:nvSpPr>
        <p:spPr/>
        <p:txBody>
          <a:bodyPr/>
          <a:lstStyle/>
          <a:p>
            <a:fld id="{C0D6EFB9-9230-4B7B-84CF-BF17657CE3F9}" type="slidenum">
              <a:rPr lang="en-US" smtClean="0"/>
              <a:t>4</a:t>
            </a:fld>
            <a:endParaRPr lang="en-US"/>
          </a:p>
        </p:txBody>
      </p:sp>
      <p:sp>
        <p:nvSpPr>
          <p:cNvPr id="5" name="Footer Placeholder 4">
            <a:extLst>
              <a:ext uri="{FF2B5EF4-FFF2-40B4-BE49-F238E27FC236}">
                <a16:creationId xmlns:a16="http://schemas.microsoft.com/office/drawing/2014/main" id="{3D6CFEA6-253A-604A-BCF0-E9C0377D59FA}"/>
              </a:ext>
            </a:extLst>
          </p:cNvPr>
          <p:cNvSpPr>
            <a:spLocks noGrp="1"/>
          </p:cNvSpPr>
          <p:nvPr>
            <p:ph type="ftr" sz="quarter" idx="3"/>
          </p:nvPr>
        </p:nvSpPr>
        <p:spPr/>
        <p:txBody>
          <a:bodyPr/>
          <a:lstStyle/>
          <a:p>
            <a:r>
              <a:rPr lang="en-US" dirty="0"/>
              <a:t>SOURCE: @</a:t>
            </a:r>
            <a:r>
              <a:rPr lang="en-US" dirty="0" err="1"/>
              <a:t>kirkgoldsberry</a:t>
            </a:r>
            <a:endParaRPr lang="en-US" dirty="0"/>
          </a:p>
        </p:txBody>
      </p:sp>
      <p:pic>
        <p:nvPicPr>
          <p:cNvPr id="9" name="Picture 8">
            <a:extLst>
              <a:ext uri="{FF2B5EF4-FFF2-40B4-BE49-F238E27FC236}">
                <a16:creationId xmlns:a16="http://schemas.microsoft.com/office/drawing/2014/main" id="{A987B921-EC38-E24F-A833-3BBF6BD74FED}"/>
              </a:ext>
            </a:extLst>
          </p:cNvPr>
          <p:cNvPicPr>
            <a:picLocks noChangeAspect="1"/>
          </p:cNvPicPr>
          <p:nvPr/>
        </p:nvPicPr>
        <p:blipFill>
          <a:blip r:embed="rId3"/>
          <a:stretch>
            <a:fillRect/>
          </a:stretch>
        </p:blipFill>
        <p:spPr>
          <a:xfrm>
            <a:off x="6311900" y="849980"/>
            <a:ext cx="5118100" cy="5118100"/>
          </a:xfrm>
          <a:prstGeom prst="rect">
            <a:avLst/>
          </a:prstGeom>
        </p:spPr>
      </p:pic>
    </p:spTree>
    <p:extLst>
      <p:ext uri="{BB962C8B-B14F-4D97-AF65-F5344CB8AC3E}">
        <p14:creationId xmlns:p14="http://schemas.microsoft.com/office/powerpoint/2010/main" val="3504029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kbook: Pie Charts">
            <a:extLst>
              <a:ext uri="{FF2B5EF4-FFF2-40B4-BE49-F238E27FC236}">
                <a16:creationId xmlns:a16="http://schemas.microsoft.com/office/drawing/2014/main" id="{A2B6ED81-335D-8C47-9982-50BC500A1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400" y="546100"/>
            <a:ext cx="9347200" cy="576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13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FAEFC-1DD6-D249-A23B-18FB855730E5}"/>
              </a:ext>
            </a:extLst>
          </p:cNvPr>
          <p:cNvSpPr>
            <a:spLocks noGrp="1"/>
          </p:cNvSpPr>
          <p:nvPr>
            <p:ph type="title"/>
          </p:nvPr>
        </p:nvSpPr>
        <p:spPr/>
        <p:txBody>
          <a:bodyPr/>
          <a:lstStyle/>
          <a:p>
            <a:r>
              <a:rPr lang="en-US" dirty="0"/>
              <a:t>Pies are common and show the PART-TO-WHOLE relationship, but lack precision – use with few categories and when accuracy isn’t important</a:t>
            </a:r>
          </a:p>
        </p:txBody>
      </p:sp>
      <p:sp>
        <p:nvSpPr>
          <p:cNvPr id="4" name="Slide Number Placeholder 3">
            <a:extLst>
              <a:ext uri="{FF2B5EF4-FFF2-40B4-BE49-F238E27FC236}">
                <a16:creationId xmlns:a16="http://schemas.microsoft.com/office/drawing/2014/main" id="{303265D0-67B5-D34B-BF55-CAD5D18EBB55}"/>
              </a:ext>
            </a:extLst>
          </p:cNvPr>
          <p:cNvSpPr>
            <a:spLocks noGrp="1"/>
          </p:cNvSpPr>
          <p:nvPr>
            <p:ph type="sldNum" sz="quarter" idx="10"/>
          </p:nvPr>
        </p:nvSpPr>
        <p:spPr/>
        <p:txBody>
          <a:bodyPr/>
          <a:lstStyle/>
          <a:p>
            <a:fld id="{C0D6EFB9-9230-4B7B-84CF-BF17657CE3F9}" type="slidenum">
              <a:rPr lang="en-US" smtClean="0"/>
              <a:t>41</a:t>
            </a:fld>
            <a:endParaRPr lang="en-US"/>
          </a:p>
        </p:txBody>
      </p:sp>
      <p:graphicFrame>
        <p:nvGraphicFramePr>
          <p:cNvPr id="8" name="Chart Placeholder 11">
            <a:extLst>
              <a:ext uri="{FF2B5EF4-FFF2-40B4-BE49-F238E27FC236}">
                <a16:creationId xmlns:a16="http://schemas.microsoft.com/office/drawing/2014/main" id="{BBDB7A14-D938-AC42-9F5A-116C669BC007}"/>
              </a:ext>
            </a:extLst>
          </p:cNvPr>
          <p:cNvGraphicFramePr>
            <a:graphicFrameLocks noGrp="1"/>
          </p:cNvGraphicFramePr>
          <p:nvPr>
            <p:ph idx="1"/>
            <p:extLst>
              <p:ext uri="{D42A27DB-BD31-4B8C-83A1-F6EECF244321}">
                <p14:modId xmlns:p14="http://schemas.microsoft.com/office/powerpoint/2010/main" val="1558415391"/>
              </p:ext>
            </p:extLst>
          </p:nvPr>
        </p:nvGraphicFramePr>
        <p:xfrm>
          <a:off x="1847851" y="1219201"/>
          <a:ext cx="4520292" cy="46275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Placeholder 11">
            <a:extLst>
              <a:ext uri="{FF2B5EF4-FFF2-40B4-BE49-F238E27FC236}">
                <a16:creationId xmlns:a16="http://schemas.microsoft.com/office/drawing/2014/main" id="{AAE8F978-2920-344F-B363-F7D2FAB29757}"/>
              </a:ext>
            </a:extLst>
          </p:cNvPr>
          <p:cNvGraphicFramePr>
            <a:graphicFrameLocks/>
          </p:cNvGraphicFramePr>
          <p:nvPr/>
        </p:nvGraphicFramePr>
        <p:xfrm>
          <a:off x="6215743" y="1415144"/>
          <a:ext cx="4128407" cy="4349410"/>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a:extLst>
              <a:ext uri="{FF2B5EF4-FFF2-40B4-BE49-F238E27FC236}">
                <a16:creationId xmlns:a16="http://schemas.microsoft.com/office/drawing/2014/main" id="{52F534A5-F80A-9F42-9168-F9435EB672DE}"/>
              </a:ext>
            </a:extLst>
          </p:cNvPr>
          <p:cNvSpPr txBox="1"/>
          <p:nvPr/>
        </p:nvSpPr>
        <p:spPr>
          <a:xfrm>
            <a:off x="7511143" y="2939143"/>
            <a:ext cx="1643743" cy="1415772"/>
          </a:xfrm>
          <a:prstGeom prst="rect">
            <a:avLst/>
          </a:prstGeom>
          <a:noFill/>
        </p:spPr>
        <p:txBody>
          <a:bodyPr wrap="square" rtlCol="0">
            <a:spAutoFit/>
          </a:bodyPr>
          <a:lstStyle/>
          <a:p>
            <a:pPr algn="ctr"/>
            <a:r>
              <a:rPr lang="en-US" sz="5400" b="1" dirty="0">
                <a:solidFill>
                  <a:schemeClr val="accent2"/>
                </a:solidFill>
              </a:rPr>
              <a:t>19%</a:t>
            </a:r>
            <a:r>
              <a:rPr lang="en-US" sz="1600" dirty="0">
                <a:solidFill>
                  <a:schemeClr val="tx2"/>
                </a:solidFill>
              </a:rPr>
              <a:t> </a:t>
            </a:r>
          </a:p>
          <a:p>
            <a:pPr algn="ctr"/>
            <a:r>
              <a:rPr lang="en-US" sz="1600" dirty="0">
                <a:solidFill>
                  <a:schemeClr val="bg2"/>
                </a:solidFill>
              </a:rPr>
              <a:t>Purchase with Add-on</a:t>
            </a:r>
          </a:p>
        </p:txBody>
      </p:sp>
      <p:sp>
        <p:nvSpPr>
          <p:cNvPr id="13" name="TextBox 12">
            <a:extLst>
              <a:ext uri="{FF2B5EF4-FFF2-40B4-BE49-F238E27FC236}">
                <a16:creationId xmlns:a16="http://schemas.microsoft.com/office/drawing/2014/main" id="{B048B7BB-097F-F34F-9177-5B32AD1FBE20}"/>
              </a:ext>
            </a:extLst>
          </p:cNvPr>
          <p:cNvSpPr txBox="1"/>
          <p:nvPr/>
        </p:nvSpPr>
        <p:spPr>
          <a:xfrm>
            <a:off x="6598043" y="5646709"/>
            <a:ext cx="3722915" cy="400110"/>
          </a:xfrm>
          <a:prstGeom prst="rect">
            <a:avLst/>
          </a:prstGeom>
          <a:noFill/>
        </p:spPr>
        <p:txBody>
          <a:bodyPr wrap="square" rtlCol="0">
            <a:spAutoFit/>
          </a:bodyPr>
          <a:lstStyle/>
          <a:p>
            <a:r>
              <a:rPr lang="en-US" sz="2000" dirty="0"/>
              <a:t>Stylize with text and icons</a:t>
            </a:r>
          </a:p>
        </p:txBody>
      </p:sp>
    </p:spTree>
    <p:extLst>
      <p:ext uri="{BB962C8B-B14F-4D97-AF65-F5344CB8AC3E}">
        <p14:creationId xmlns:p14="http://schemas.microsoft.com/office/powerpoint/2010/main" val="8108462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FAEFC-1DD6-D249-A23B-18FB855730E5}"/>
              </a:ext>
            </a:extLst>
          </p:cNvPr>
          <p:cNvSpPr>
            <a:spLocks noGrp="1"/>
          </p:cNvSpPr>
          <p:nvPr>
            <p:ph type="title"/>
          </p:nvPr>
        </p:nvSpPr>
        <p:spPr/>
        <p:txBody>
          <a:bodyPr/>
          <a:lstStyle/>
          <a:p>
            <a:r>
              <a:rPr lang="en-US" dirty="0"/>
              <a:t>Order slices clockwise starting at 12 o’clock largest to smallest or most important to least important</a:t>
            </a:r>
          </a:p>
        </p:txBody>
      </p:sp>
      <p:sp>
        <p:nvSpPr>
          <p:cNvPr id="4" name="Slide Number Placeholder 3">
            <a:extLst>
              <a:ext uri="{FF2B5EF4-FFF2-40B4-BE49-F238E27FC236}">
                <a16:creationId xmlns:a16="http://schemas.microsoft.com/office/drawing/2014/main" id="{303265D0-67B5-D34B-BF55-CAD5D18EBB55}"/>
              </a:ext>
            </a:extLst>
          </p:cNvPr>
          <p:cNvSpPr>
            <a:spLocks noGrp="1"/>
          </p:cNvSpPr>
          <p:nvPr>
            <p:ph type="sldNum" sz="quarter" idx="10"/>
          </p:nvPr>
        </p:nvSpPr>
        <p:spPr/>
        <p:txBody>
          <a:bodyPr/>
          <a:lstStyle/>
          <a:p>
            <a:fld id="{C0D6EFB9-9230-4B7B-84CF-BF17657CE3F9}" type="slidenum">
              <a:rPr lang="en-US" smtClean="0"/>
              <a:t>42</a:t>
            </a:fld>
            <a:endParaRPr lang="en-US"/>
          </a:p>
        </p:txBody>
      </p:sp>
      <p:graphicFrame>
        <p:nvGraphicFramePr>
          <p:cNvPr id="8" name="Chart Placeholder 11">
            <a:extLst>
              <a:ext uri="{FF2B5EF4-FFF2-40B4-BE49-F238E27FC236}">
                <a16:creationId xmlns:a16="http://schemas.microsoft.com/office/drawing/2014/main" id="{BBDB7A14-D938-AC42-9F5A-116C669BC007}"/>
              </a:ext>
            </a:extLst>
          </p:cNvPr>
          <p:cNvGraphicFramePr>
            <a:graphicFrameLocks noGrp="1"/>
          </p:cNvGraphicFramePr>
          <p:nvPr>
            <p:ph idx="1"/>
          </p:nvPr>
        </p:nvGraphicFramePr>
        <p:xfrm>
          <a:off x="1669599" y="2182332"/>
          <a:ext cx="2954106" cy="35665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Placeholder 11">
            <a:extLst>
              <a:ext uri="{FF2B5EF4-FFF2-40B4-BE49-F238E27FC236}">
                <a16:creationId xmlns:a16="http://schemas.microsoft.com/office/drawing/2014/main" id="{98254729-C7A5-B549-AC88-8C3E1B19BE54}"/>
              </a:ext>
            </a:extLst>
          </p:cNvPr>
          <p:cNvGraphicFramePr>
            <a:graphicFrameLocks/>
          </p:cNvGraphicFramePr>
          <p:nvPr/>
        </p:nvGraphicFramePr>
        <p:xfrm>
          <a:off x="4543431" y="2111967"/>
          <a:ext cx="3088053" cy="3566599"/>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93AF05CD-36BB-6C41-9B86-BE6146F4E928}"/>
              </a:ext>
            </a:extLst>
          </p:cNvPr>
          <p:cNvSpPr txBox="1"/>
          <p:nvPr/>
        </p:nvSpPr>
        <p:spPr>
          <a:xfrm>
            <a:off x="4876803" y="5398059"/>
            <a:ext cx="2560865" cy="1015663"/>
          </a:xfrm>
          <a:prstGeom prst="rect">
            <a:avLst/>
          </a:prstGeom>
          <a:noFill/>
        </p:spPr>
        <p:txBody>
          <a:bodyPr wrap="square" rtlCol="0">
            <a:spAutoFit/>
          </a:bodyPr>
          <a:lstStyle/>
          <a:p>
            <a:r>
              <a:rPr lang="en-US" sz="2000" dirty="0"/>
              <a:t>Exception first slice angle is using in a combo </a:t>
            </a:r>
          </a:p>
        </p:txBody>
      </p:sp>
      <p:graphicFrame>
        <p:nvGraphicFramePr>
          <p:cNvPr id="15" name="Chart Placeholder 11">
            <a:extLst>
              <a:ext uri="{FF2B5EF4-FFF2-40B4-BE49-F238E27FC236}">
                <a16:creationId xmlns:a16="http://schemas.microsoft.com/office/drawing/2014/main" id="{9DC54A00-5F1D-7F43-8168-36108679163F}"/>
              </a:ext>
            </a:extLst>
          </p:cNvPr>
          <p:cNvGraphicFramePr>
            <a:graphicFrameLocks/>
          </p:cNvGraphicFramePr>
          <p:nvPr/>
        </p:nvGraphicFramePr>
        <p:xfrm>
          <a:off x="7713894" y="2111967"/>
          <a:ext cx="2954106" cy="3566599"/>
        </p:xfrm>
        <a:graphic>
          <a:graphicData uri="http://schemas.openxmlformats.org/drawingml/2006/chart">
            <c:chart xmlns:c="http://schemas.openxmlformats.org/drawingml/2006/chart" xmlns:r="http://schemas.openxmlformats.org/officeDocument/2006/relationships" r:id="rId5"/>
          </a:graphicData>
        </a:graphic>
      </p:graphicFrame>
      <p:pic>
        <p:nvPicPr>
          <p:cNvPr id="17" name="Picture 16">
            <a:extLst>
              <a:ext uri="{FF2B5EF4-FFF2-40B4-BE49-F238E27FC236}">
                <a16:creationId xmlns:a16="http://schemas.microsoft.com/office/drawing/2014/main" id="{B737B6E1-C372-A546-BE4B-EE6C2AEAC767}"/>
              </a:ext>
            </a:extLst>
          </p:cNvPr>
          <p:cNvPicPr>
            <a:picLocks noChangeAspect="1"/>
          </p:cNvPicPr>
          <p:nvPr/>
        </p:nvPicPr>
        <p:blipFill>
          <a:blip r:embed="rId6"/>
          <a:stretch>
            <a:fillRect/>
          </a:stretch>
        </p:blipFill>
        <p:spPr>
          <a:xfrm>
            <a:off x="7874664" y="1700836"/>
            <a:ext cx="707887" cy="707887"/>
          </a:xfrm>
          <a:prstGeom prst="rect">
            <a:avLst/>
          </a:prstGeom>
        </p:spPr>
      </p:pic>
      <p:pic>
        <p:nvPicPr>
          <p:cNvPr id="18" name="Picture 17">
            <a:extLst>
              <a:ext uri="{FF2B5EF4-FFF2-40B4-BE49-F238E27FC236}">
                <a16:creationId xmlns:a16="http://schemas.microsoft.com/office/drawing/2014/main" id="{B3DFF422-855A-CA42-8C30-8EE634CD8233}"/>
              </a:ext>
            </a:extLst>
          </p:cNvPr>
          <p:cNvPicPr>
            <a:picLocks noChangeAspect="1"/>
          </p:cNvPicPr>
          <p:nvPr/>
        </p:nvPicPr>
        <p:blipFill>
          <a:blip r:embed="rId7"/>
          <a:stretch>
            <a:fillRect/>
          </a:stretch>
        </p:blipFill>
        <p:spPr>
          <a:xfrm>
            <a:off x="1669599" y="1673779"/>
            <a:ext cx="762000" cy="762000"/>
          </a:xfrm>
          <a:prstGeom prst="rect">
            <a:avLst/>
          </a:prstGeom>
        </p:spPr>
      </p:pic>
      <p:pic>
        <p:nvPicPr>
          <p:cNvPr id="19" name="Picture 18">
            <a:extLst>
              <a:ext uri="{FF2B5EF4-FFF2-40B4-BE49-F238E27FC236}">
                <a16:creationId xmlns:a16="http://schemas.microsoft.com/office/drawing/2014/main" id="{9C61180E-9299-B14A-AE41-8B03DCC1DE4A}"/>
              </a:ext>
            </a:extLst>
          </p:cNvPr>
          <p:cNvPicPr>
            <a:picLocks noChangeAspect="1"/>
          </p:cNvPicPr>
          <p:nvPr/>
        </p:nvPicPr>
        <p:blipFill>
          <a:blip r:embed="rId7"/>
          <a:stretch>
            <a:fillRect/>
          </a:stretch>
        </p:blipFill>
        <p:spPr>
          <a:xfrm>
            <a:off x="4630514" y="1673779"/>
            <a:ext cx="762000" cy="762000"/>
          </a:xfrm>
          <a:prstGeom prst="rect">
            <a:avLst/>
          </a:prstGeom>
        </p:spPr>
      </p:pic>
    </p:spTree>
    <p:extLst>
      <p:ext uri="{BB962C8B-B14F-4D97-AF65-F5344CB8AC3E}">
        <p14:creationId xmlns:p14="http://schemas.microsoft.com/office/powerpoint/2010/main" val="98197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68911-7C44-F340-94BE-17B9C39B9CCD}"/>
              </a:ext>
            </a:extLst>
          </p:cNvPr>
          <p:cNvSpPr>
            <a:spLocks noGrp="1"/>
          </p:cNvSpPr>
          <p:nvPr>
            <p:ph type="title"/>
          </p:nvPr>
        </p:nvSpPr>
        <p:spPr/>
        <p:txBody>
          <a:bodyPr/>
          <a:lstStyle/>
          <a:p>
            <a:r>
              <a:rPr lang="en-US" dirty="0"/>
              <a:t>Make sure all data adds up to 100%</a:t>
            </a:r>
          </a:p>
        </p:txBody>
      </p:sp>
      <p:sp>
        <p:nvSpPr>
          <p:cNvPr id="3" name="Slide Number Placeholder 2">
            <a:extLst>
              <a:ext uri="{FF2B5EF4-FFF2-40B4-BE49-F238E27FC236}">
                <a16:creationId xmlns:a16="http://schemas.microsoft.com/office/drawing/2014/main" id="{AF8C1EBD-505D-E243-8C04-6B21B75574D6}"/>
              </a:ext>
            </a:extLst>
          </p:cNvPr>
          <p:cNvSpPr>
            <a:spLocks noGrp="1"/>
          </p:cNvSpPr>
          <p:nvPr>
            <p:ph type="sldNum" sz="quarter" idx="10"/>
          </p:nvPr>
        </p:nvSpPr>
        <p:spPr/>
        <p:txBody>
          <a:bodyPr/>
          <a:lstStyle/>
          <a:p>
            <a:fld id="{C0D6EFB9-9230-4B7B-84CF-BF17657CE3F9}" type="slidenum">
              <a:rPr lang="en-US" smtClean="0"/>
              <a:t>43</a:t>
            </a:fld>
            <a:endParaRPr lang="en-US"/>
          </a:p>
        </p:txBody>
      </p:sp>
      <p:graphicFrame>
        <p:nvGraphicFramePr>
          <p:cNvPr id="6" name="Chart Placeholder 11">
            <a:extLst>
              <a:ext uri="{FF2B5EF4-FFF2-40B4-BE49-F238E27FC236}">
                <a16:creationId xmlns:a16="http://schemas.microsoft.com/office/drawing/2014/main" id="{1D73EEF3-A0CE-044B-B9F1-A6AC56A93103}"/>
              </a:ext>
            </a:extLst>
          </p:cNvPr>
          <p:cNvGraphicFramePr>
            <a:graphicFrameLocks noGrp="1"/>
          </p:cNvGraphicFramePr>
          <p:nvPr>
            <p:ph type="chart" sz="quarter" idx="11"/>
          </p:nvPr>
        </p:nvGraphicFramePr>
        <p:xfrm>
          <a:off x="1103314" y="1611087"/>
          <a:ext cx="5602286" cy="417693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Placeholder 11">
            <a:extLst>
              <a:ext uri="{FF2B5EF4-FFF2-40B4-BE49-F238E27FC236}">
                <a16:creationId xmlns:a16="http://schemas.microsoft.com/office/drawing/2014/main" id="{A03FB405-5168-C04B-90CF-67C9CA39AF9B}"/>
              </a:ext>
            </a:extLst>
          </p:cNvPr>
          <p:cNvGraphicFramePr>
            <a:graphicFrameLocks/>
          </p:cNvGraphicFramePr>
          <p:nvPr/>
        </p:nvGraphicFramePr>
        <p:xfrm>
          <a:off x="5485607" y="1611087"/>
          <a:ext cx="5602286" cy="4176939"/>
        </p:xfrm>
        <a:graphic>
          <a:graphicData uri="http://schemas.openxmlformats.org/drawingml/2006/chart">
            <c:chart xmlns:c="http://schemas.openxmlformats.org/drawingml/2006/chart" xmlns:r="http://schemas.openxmlformats.org/officeDocument/2006/relationships" r:id="rId4"/>
          </a:graphicData>
        </a:graphic>
      </p:graphicFrame>
      <p:pic>
        <p:nvPicPr>
          <p:cNvPr id="13" name="Picture 12">
            <a:extLst>
              <a:ext uri="{FF2B5EF4-FFF2-40B4-BE49-F238E27FC236}">
                <a16:creationId xmlns:a16="http://schemas.microsoft.com/office/drawing/2014/main" id="{1B1A28EC-E2AB-AC4B-8ED8-56739EA931AF}"/>
              </a:ext>
            </a:extLst>
          </p:cNvPr>
          <p:cNvPicPr>
            <a:picLocks noChangeAspect="1"/>
          </p:cNvPicPr>
          <p:nvPr/>
        </p:nvPicPr>
        <p:blipFill>
          <a:blip r:embed="rId5"/>
          <a:stretch>
            <a:fillRect/>
          </a:stretch>
        </p:blipFill>
        <p:spPr>
          <a:xfrm>
            <a:off x="6302040" y="900335"/>
            <a:ext cx="707887" cy="707887"/>
          </a:xfrm>
          <a:prstGeom prst="rect">
            <a:avLst/>
          </a:prstGeom>
        </p:spPr>
      </p:pic>
      <p:pic>
        <p:nvPicPr>
          <p:cNvPr id="14" name="Picture 13">
            <a:extLst>
              <a:ext uri="{FF2B5EF4-FFF2-40B4-BE49-F238E27FC236}">
                <a16:creationId xmlns:a16="http://schemas.microsoft.com/office/drawing/2014/main" id="{61562332-9497-164D-9E9E-E10090AA232A}"/>
              </a:ext>
            </a:extLst>
          </p:cNvPr>
          <p:cNvPicPr>
            <a:picLocks noChangeAspect="1"/>
          </p:cNvPicPr>
          <p:nvPr/>
        </p:nvPicPr>
        <p:blipFill>
          <a:blip r:embed="rId6"/>
          <a:stretch>
            <a:fillRect/>
          </a:stretch>
        </p:blipFill>
        <p:spPr>
          <a:xfrm>
            <a:off x="1681921" y="873279"/>
            <a:ext cx="762000" cy="762000"/>
          </a:xfrm>
          <a:prstGeom prst="rect">
            <a:avLst/>
          </a:prstGeom>
        </p:spPr>
      </p:pic>
      <p:sp>
        <p:nvSpPr>
          <p:cNvPr id="15" name="TextBox 14">
            <a:extLst>
              <a:ext uri="{FF2B5EF4-FFF2-40B4-BE49-F238E27FC236}">
                <a16:creationId xmlns:a16="http://schemas.microsoft.com/office/drawing/2014/main" id="{72E007DD-2142-F043-9771-21D617034882}"/>
              </a:ext>
            </a:extLst>
          </p:cNvPr>
          <p:cNvSpPr txBox="1"/>
          <p:nvPr/>
        </p:nvSpPr>
        <p:spPr>
          <a:xfrm>
            <a:off x="2155371" y="5878287"/>
            <a:ext cx="3603172" cy="584775"/>
          </a:xfrm>
          <a:prstGeom prst="rect">
            <a:avLst/>
          </a:prstGeom>
          <a:noFill/>
        </p:spPr>
        <p:txBody>
          <a:bodyPr wrap="square" rtlCol="0">
            <a:spAutoFit/>
          </a:bodyPr>
          <a:lstStyle/>
          <a:p>
            <a:r>
              <a:rPr lang="en-US" sz="1600" dirty="0"/>
              <a:t>Tip: Always have the data labels be the “value” not the ”percent”</a:t>
            </a:r>
          </a:p>
        </p:txBody>
      </p:sp>
    </p:spTree>
    <p:extLst>
      <p:ext uri="{BB962C8B-B14F-4D97-AF65-F5344CB8AC3E}">
        <p14:creationId xmlns:p14="http://schemas.microsoft.com/office/powerpoint/2010/main" val="31619202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68911-7C44-F340-94BE-17B9C39B9CCD}"/>
              </a:ext>
            </a:extLst>
          </p:cNvPr>
          <p:cNvSpPr>
            <a:spLocks noGrp="1"/>
          </p:cNvSpPr>
          <p:nvPr>
            <p:ph type="title"/>
          </p:nvPr>
        </p:nvSpPr>
        <p:spPr/>
        <p:txBody>
          <a:bodyPr/>
          <a:lstStyle/>
          <a:p>
            <a:r>
              <a:rPr lang="en-US" dirty="0"/>
              <a:t>Visualize no more than 5 categories</a:t>
            </a:r>
          </a:p>
        </p:txBody>
      </p:sp>
      <p:sp>
        <p:nvSpPr>
          <p:cNvPr id="3" name="Slide Number Placeholder 2">
            <a:extLst>
              <a:ext uri="{FF2B5EF4-FFF2-40B4-BE49-F238E27FC236}">
                <a16:creationId xmlns:a16="http://schemas.microsoft.com/office/drawing/2014/main" id="{AF8C1EBD-505D-E243-8C04-6B21B75574D6}"/>
              </a:ext>
            </a:extLst>
          </p:cNvPr>
          <p:cNvSpPr>
            <a:spLocks noGrp="1"/>
          </p:cNvSpPr>
          <p:nvPr>
            <p:ph type="sldNum" sz="quarter" idx="10"/>
          </p:nvPr>
        </p:nvSpPr>
        <p:spPr/>
        <p:txBody>
          <a:bodyPr/>
          <a:lstStyle/>
          <a:p>
            <a:fld id="{C0D6EFB9-9230-4B7B-84CF-BF17657CE3F9}" type="slidenum">
              <a:rPr lang="en-US" smtClean="0"/>
              <a:t>44</a:t>
            </a:fld>
            <a:endParaRPr lang="en-US"/>
          </a:p>
        </p:txBody>
      </p:sp>
      <p:pic>
        <p:nvPicPr>
          <p:cNvPr id="13" name="Picture 12">
            <a:extLst>
              <a:ext uri="{FF2B5EF4-FFF2-40B4-BE49-F238E27FC236}">
                <a16:creationId xmlns:a16="http://schemas.microsoft.com/office/drawing/2014/main" id="{1B1A28EC-E2AB-AC4B-8ED8-56739EA931AF}"/>
              </a:ext>
            </a:extLst>
          </p:cNvPr>
          <p:cNvPicPr>
            <a:picLocks noChangeAspect="1"/>
          </p:cNvPicPr>
          <p:nvPr/>
        </p:nvPicPr>
        <p:blipFill>
          <a:blip r:embed="rId3"/>
          <a:stretch>
            <a:fillRect/>
          </a:stretch>
        </p:blipFill>
        <p:spPr>
          <a:xfrm>
            <a:off x="6134736" y="872073"/>
            <a:ext cx="707887" cy="707887"/>
          </a:xfrm>
          <a:prstGeom prst="rect">
            <a:avLst/>
          </a:prstGeom>
        </p:spPr>
      </p:pic>
      <p:pic>
        <p:nvPicPr>
          <p:cNvPr id="14" name="Picture 13">
            <a:extLst>
              <a:ext uri="{FF2B5EF4-FFF2-40B4-BE49-F238E27FC236}">
                <a16:creationId xmlns:a16="http://schemas.microsoft.com/office/drawing/2014/main" id="{61562332-9497-164D-9E9E-E10090AA232A}"/>
              </a:ext>
            </a:extLst>
          </p:cNvPr>
          <p:cNvPicPr>
            <a:picLocks noChangeAspect="1"/>
          </p:cNvPicPr>
          <p:nvPr/>
        </p:nvPicPr>
        <p:blipFill>
          <a:blip r:embed="rId4"/>
          <a:stretch>
            <a:fillRect/>
          </a:stretch>
        </p:blipFill>
        <p:spPr>
          <a:xfrm>
            <a:off x="1681921" y="873279"/>
            <a:ext cx="762000" cy="762000"/>
          </a:xfrm>
          <a:prstGeom prst="rect">
            <a:avLst/>
          </a:prstGeom>
        </p:spPr>
      </p:pic>
      <p:graphicFrame>
        <p:nvGraphicFramePr>
          <p:cNvPr id="15" name="Chart Placeholder 11">
            <a:extLst>
              <a:ext uri="{FF2B5EF4-FFF2-40B4-BE49-F238E27FC236}">
                <a16:creationId xmlns:a16="http://schemas.microsoft.com/office/drawing/2014/main" id="{F8A7A18D-CB16-DC4E-8931-AD6096D67A85}"/>
              </a:ext>
            </a:extLst>
          </p:cNvPr>
          <p:cNvGraphicFramePr>
            <a:graphicFrameLocks/>
          </p:cNvGraphicFramePr>
          <p:nvPr/>
        </p:nvGraphicFramePr>
        <p:xfrm>
          <a:off x="1548651" y="1630276"/>
          <a:ext cx="4329634" cy="4798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Placeholder 11">
            <a:extLst>
              <a:ext uri="{FF2B5EF4-FFF2-40B4-BE49-F238E27FC236}">
                <a16:creationId xmlns:a16="http://schemas.microsoft.com/office/drawing/2014/main" id="{12E87417-184A-B540-BF11-282F7A176655}"/>
              </a:ext>
            </a:extLst>
          </p:cNvPr>
          <p:cNvGraphicFramePr>
            <a:graphicFrameLocks/>
          </p:cNvGraphicFramePr>
          <p:nvPr/>
        </p:nvGraphicFramePr>
        <p:xfrm>
          <a:off x="6203803" y="1630276"/>
          <a:ext cx="4329634" cy="4798708"/>
        </p:xfrm>
        <a:graphic>
          <a:graphicData uri="http://schemas.openxmlformats.org/drawingml/2006/chart">
            <c:chart xmlns:c="http://schemas.openxmlformats.org/drawingml/2006/chart" xmlns:r="http://schemas.openxmlformats.org/officeDocument/2006/relationships" r:id="rId6"/>
          </a:graphicData>
        </a:graphic>
      </p:graphicFrame>
      <p:sp>
        <p:nvSpPr>
          <p:cNvPr id="18" name="TextBox 17">
            <a:extLst>
              <a:ext uri="{FF2B5EF4-FFF2-40B4-BE49-F238E27FC236}">
                <a16:creationId xmlns:a16="http://schemas.microsoft.com/office/drawing/2014/main" id="{B4642803-0214-A941-B887-AA9965DC9483}"/>
              </a:ext>
            </a:extLst>
          </p:cNvPr>
          <p:cNvSpPr txBox="1"/>
          <p:nvPr/>
        </p:nvSpPr>
        <p:spPr>
          <a:xfrm>
            <a:off x="2062921" y="6117771"/>
            <a:ext cx="3603172" cy="338554"/>
          </a:xfrm>
          <a:prstGeom prst="rect">
            <a:avLst/>
          </a:prstGeom>
          <a:noFill/>
        </p:spPr>
        <p:txBody>
          <a:bodyPr wrap="square" rtlCol="0">
            <a:spAutoFit/>
          </a:bodyPr>
          <a:lstStyle/>
          <a:p>
            <a:r>
              <a:rPr lang="en-US" sz="1600" dirty="0"/>
              <a:t>Tip: Group small categories</a:t>
            </a:r>
          </a:p>
        </p:txBody>
      </p:sp>
    </p:spTree>
    <p:extLst>
      <p:ext uri="{BB962C8B-B14F-4D97-AF65-F5344CB8AC3E}">
        <p14:creationId xmlns:p14="http://schemas.microsoft.com/office/powerpoint/2010/main" val="626948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FAEFC-1DD6-D249-A23B-18FB855730E5}"/>
              </a:ext>
            </a:extLst>
          </p:cNvPr>
          <p:cNvSpPr>
            <a:spLocks noGrp="1"/>
          </p:cNvSpPr>
          <p:nvPr>
            <p:ph type="title"/>
          </p:nvPr>
        </p:nvSpPr>
        <p:spPr/>
        <p:txBody>
          <a:bodyPr/>
          <a:lstStyle/>
          <a:p>
            <a:r>
              <a:rPr lang="en-US" dirty="0"/>
              <a:t>Don’t use multiple pie charts for comparison</a:t>
            </a:r>
          </a:p>
        </p:txBody>
      </p:sp>
      <p:sp>
        <p:nvSpPr>
          <p:cNvPr id="4" name="Slide Number Placeholder 3">
            <a:extLst>
              <a:ext uri="{FF2B5EF4-FFF2-40B4-BE49-F238E27FC236}">
                <a16:creationId xmlns:a16="http://schemas.microsoft.com/office/drawing/2014/main" id="{303265D0-67B5-D34B-BF55-CAD5D18EBB55}"/>
              </a:ext>
            </a:extLst>
          </p:cNvPr>
          <p:cNvSpPr>
            <a:spLocks noGrp="1"/>
          </p:cNvSpPr>
          <p:nvPr>
            <p:ph type="sldNum" sz="quarter" idx="10"/>
          </p:nvPr>
        </p:nvSpPr>
        <p:spPr/>
        <p:txBody>
          <a:bodyPr/>
          <a:lstStyle/>
          <a:p>
            <a:fld id="{C0D6EFB9-9230-4B7B-84CF-BF17657CE3F9}" type="slidenum">
              <a:rPr lang="en-US" smtClean="0"/>
              <a:t>45</a:t>
            </a:fld>
            <a:endParaRPr lang="en-US"/>
          </a:p>
        </p:txBody>
      </p:sp>
      <p:graphicFrame>
        <p:nvGraphicFramePr>
          <p:cNvPr id="11" name="Chart Placeholder 11">
            <a:extLst>
              <a:ext uri="{FF2B5EF4-FFF2-40B4-BE49-F238E27FC236}">
                <a16:creationId xmlns:a16="http://schemas.microsoft.com/office/drawing/2014/main" id="{98254729-C7A5-B549-AC88-8C3E1B19BE54}"/>
              </a:ext>
            </a:extLst>
          </p:cNvPr>
          <p:cNvGraphicFramePr>
            <a:graphicFrameLocks/>
          </p:cNvGraphicFramePr>
          <p:nvPr/>
        </p:nvGraphicFramePr>
        <p:xfrm>
          <a:off x="6570893" y="2422272"/>
          <a:ext cx="2046517" cy="325353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Placeholder 11">
            <a:extLst>
              <a:ext uri="{FF2B5EF4-FFF2-40B4-BE49-F238E27FC236}">
                <a16:creationId xmlns:a16="http://schemas.microsoft.com/office/drawing/2014/main" id="{9DC54A00-5F1D-7F43-8168-36108679163F}"/>
              </a:ext>
            </a:extLst>
          </p:cNvPr>
          <p:cNvGraphicFramePr>
            <a:graphicFrameLocks/>
          </p:cNvGraphicFramePr>
          <p:nvPr/>
        </p:nvGraphicFramePr>
        <p:xfrm>
          <a:off x="8564653" y="2422272"/>
          <a:ext cx="1957748" cy="3253534"/>
        </p:xfrm>
        <a:graphic>
          <a:graphicData uri="http://schemas.openxmlformats.org/drawingml/2006/chart">
            <c:chart xmlns:c="http://schemas.openxmlformats.org/drawingml/2006/chart" xmlns:r="http://schemas.openxmlformats.org/officeDocument/2006/relationships" r:id="rId4"/>
          </a:graphicData>
        </a:graphic>
      </p:graphicFrame>
      <p:pic>
        <p:nvPicPr>
          <p:cNvPr id="17" name="Picture 16">
            <a:extLst>
              <a:ext uri="{FF2B5EF4-FFF2-40B4-BE49-F238E27FC236}">
                <a16:creationId xmlns:a16="http://schemas.microsoft.com/office/drawing/2014/main" id="{B737B6E1-C372-A546-BE4B-EE6C2AEAC767}"/>
              </a:ext>
            </a:extLst>
          </p:cNvPr>
          <p:cNvPicPr>
            <a:picLocks noChangeAspect="1"/>
          </p:cNvPicPr>
          <p:nvPr/>
        </p:nvPicPr>
        <p:blipFill>
          <a:blip r:embed="rId5"/>
          <a:stretch>
            <a:fillRect/>
          </a:stretch>
        </p:blipFill>
        <p:spPr>
          <a:xfrm>
            <a:off x="7012967" y="1665204"/>
            <a:ext cx="707887" cy="707887"/>
          </a:xfrm>
          <a:prstGeom prst="rect">
            <a:avLst/>
          </a:prstGeom>
        </p:spPr>
      </p:pic>
      <p:pic>
        <p:nvPicPr>
          <p:cNvPr id="18" name="Picture 17">
            <a:extLst>
              <a:ext uri="{FF2B5EF4-FFF2-40B4-BE49-F238E27FC236}">
                <a16:creationId xmlns:a16="http://schemas.microsoft.com/office/drawing/2014/main" id="{B3DFF422-855A-CA42-8C30-8EE634CD8233}"/>
              </a:ext>
            </a:extLst>
          </p:cNvPr>
          <p:cNvPicPr>
            <a:picLocks noChangeAspect="1"/>
          </p:cNvPicPr>
          <p:nvPr/>
        </p:nvPicPr>
        <p:blipFill>
          <a:blip r:embed="rId6"/>
          <a:stretch>
            <a:fillRect/>
          </a:stretch>
        </p:blipFill>
        <p:spPr>
          <a:xfrm>
            <a:off x="1669599" y="1673779"/>
            <a:ext cx="762000" cy="762000"/>
          </a:xfrm>
          <a:prstGeom prst="rect">
            <a:avLst/>
          </a:prstGeom>
        </p:spPr>
      </p:pic>
      <p:graphicFrame>
        <p:nvGraphicFramePr>
          <p:cNvPr id="6" name="Chart 5">
            <a:extLst>
              <a:ext uri="{FF2B5EF4-FFF2-40B4-BE49-F238E27FC236}">
                <a16:creationId xmlns:a16="http://schemas.microsoft.com/office/drawing/2014/main" id="{DB631236-055A-2548-94C5-C7769A97189C}"/>
              </a:ext>
            </a:extLst>
          </p:cNvPr>
          <p:cNvGraphicFramePr/>
          <p:nvPr/>
        </p:nvGraphicFramePr>
        <p:xfrm>
          <a:off x="1832886" y="1880010"/>
          <a:ext cx="3714749" cy="3795797"/>
        </p:xfrm>
        <a:graphic>
          <a:graphicData uri="http://schemas.openxmlformats.org/drawingml/2006/chart">
            <c:chart xmlns:c="http://schemas.openxmlformats.org/drawingml/2006/chart" xmlns:r="http://schemas.openxmlformats.org/officeDocument/2006/relationships" r:id="rId7"/>
          </a:graphicData>
        </a:graphic>
      </p:graphicFrame>
      <p:cxnSp>
        <p:nvCxnSpPr>
          <p:cNvPr id="9" name="Straight Connector 8">
            <a:extLst>
              <a:ext uri="{FF2B5EF4-FFF2-40B4-BE49-F238E27FC236}">
                <a16:creationId xmlns:a16="http://schemas.microsoft.com/office/drawing/2014/main" id="{E1CA97F8-FA65-9841-8CB8-FCCD15480093}"/>
              </a:ext>
            </a:extLst>
          </p:cNvPr>
          <p:cNvCxnSpPr/>
          <p:nvPr/>
        </p:nvCxnSpPr>
        <p:spPr>
          <a:xfrm flipV="1">
            <a:off x="3396343" y="3429001"/>
            <a:ext cx="587828" cy="185057"/>
          </a:xfrm>
          <a:prstGeom prst="line">
            <a:avLst/>
          </a:prstGeom>
          <a:ln>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445D868-53E1-734B-BCFF-2EAAF7B4EA17}"/>
              </a:ext>
            </a:extLst>
          </p:cNvPr>
          <p:cNvCxnSpPr/>
          <p:nvPr/>
        </p:nvCxnSpPr>
        <p:spPr>
          <a:xfrm flipV="1">
            <a:off x="3396343" y="2993573"/>
            <a:ext cx="587828" cy="185057"/>
          </a:xfrm>
          <a:prstGeom prst="line">
            <a:avLst/>
          </a:prstGeom>
          <a:ln>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B33A093-B6E9-0940-AFDC-BB52BCD7822F}"/>
              </a:ext>
            </a:extLst>
          </p:cNvPr>
          <p:cNvCxnSpPr>
            <a:cxnSpLocks/>
          </p:cNvCxnSpPr>
          <p:nvPr/>
        </p:nvCxnSpPr>
        <p:spPr>
          <a:xfrm flipV="1">
            <a:off x="3396343" y="2704256"/>
            <a:ext cx="587828" cy="92529"/>
          </a:xfrm>
          <a:prstGeom prst="line">
            <a:avLst/>
          </a:prstGeom>
          <a:ln>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DA860B8-10FB-2040-87BB-073794556C85}"/>
              </a:ext>
            </a:extLst>
          </p:cNvPr>
          <p:cNvCxnSpPr>
            <a:cxnSpLocks/>
          </p:cNvCxnSpPr>
          <p:nvPr/>
        </p:nvCxnSpPr>
        <p:spPr>
          <a:xfrm flipV="1">
            <a:off x="3396343" y="2604412"/>
            <a:ext cx="587828" cy="10257"/>
          </a:xfrm>
          <a:prstGeom prst="line">
            <a:avLst/>
          </a:prstGeom>
          <a:ln>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33F4604-B429-BD40-8A3C-18D70EAC5125}"/>
              </a:ext>
            </a:extLst>
          </p:cNvPr>
          <p:cNvSpPr txBox="1"/>
          <p:nvPr/>
        </p:nvSpPr>
        <p:spPr>
          <a:xfrm>
            <a:off x="2062921" y="6117771"/>
            <a:ext cx="3603172" cy="338554"/>
          </a:xfrm>
          <a:prstGeom prst="rect">
            <a:avLst/>
          </a:prstGeom>
          <a:noFill/>
        </p:spPr>
        <p:txBody>
          <a:bodyPr wrap="square" rtlCol="0">
            <a:spAutoFit/>
          </a:bodyPr>
          <a:lstStyle/>
          <a:p>
            <a:r>
              <a:rPr lang="en-US" sz="1600" dirty="0"/>
              <a:t>Tip: Draw in lines between categories</a:t>
            </a:r>
          </a:p>
        </p:txBody>
      </p:sp>
    </p:spTree>
    <p:extLst>
      <p:ext uri="{BB962C8B-B14F-4D97-AF65-F5344CB8AC3E}">
        <p14:creationId xmlns:p14="http://schemas.microsoft.com/office/powerpoint/2010/main" val="2728951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9B2E3-B257-7848-829E-7D92BC88D33D}"/>
              </a:ext>
            </a:extLst>
          </p:cNvPr>
          <p:cNvSpPr>
            <a:spLocks noGrp="1"/>
          </p:cNvSpPr>
          <p:nvPr>
            <p:ph type="title"/>
          </p:nvPr>
        </p:nvSpPr>
        <p:spPr/>
        <p:txBody>
          <a:bodyPr/>
          <a:lstStyle/>
          <a:p>
            <a:r>
              <a:rPr lang="en-US" dirty="0"/>
              <a:t>Use Harvey Balls for icons; make art by using polar coordinates; use gauges sparingly</a:t>
            </a:r>
          </a:p>
        </p:txBody>
      </p:sp>
      <p:sp>
        <p:nvSpPr>
          <p:cNvPr id="4" name="Slide Number Placeholder 3">
            <a:extLst>
              <a:ext uri="{FF2B5EF4-FFF2-40B4-BE49-F238E27FC236}">
                <a16:creationId xmlns:a16="http://schemas.microsoft.com/office/drawing/2014/main" id="{16317616-34E4-514A-8CB2-750613BC7D9D}"/>
              </a:ext>
            </a:extLst>
          </p:cNvPr>
          <p:cNvSpPr>
            <a:spLocks noGrp="1"/>
          </p:cNvSpPr>
          <p:nvPr>
            <p:ph type="sldNum" sz="quarter" idx="10"/>
          </p:nvPr>
        </p:nvSpPr>
        <p:spPr/>
        <p:txBody>
          <a:bodyPr/>
          <a:lstStyle/>
          <a:p>
            <a:fld id="{C0D6EFB9-9230-4B7B-84CF-BF17657CE3F9}" type="slidenum">
              <a:rPr lang="en-US" smtClean="0"/>
              <a:t>46</a:t>
            </a:fld>
            <a:endParaRPr lang="en-US"/>
          </a:p>
        </p:txBody>
      </p:sp>
      <p:sp>
        <p:nvSpPr>
          <p:cNvPr id="5" name="Footer Placeholder 4">
            <a:extLst>
              <a:ext uri="{FF2B5EF4-FFF2-40B4-BE49-F238E27FC236}">
                <a16:creationId xmlns:a16="http://schemas.microsoft.com/office/drawing/2014/main" id="{987EAB7D-0BAE-F24C-9A7D-4BAA9E99300A}"/>
              </a:ext>
            </a:extLst>
          </p:cNvPr>
          <p:cNvSpPr>
            <a:spLocks noGrp="1"/>
          </p:cNvSpPr>
          <p:nvPr>
            <p:ph type="ftr" sz="quarter" idx="3"/>
          </p:nvPr>
        </p:nvSpPr>
        <p:spPr/>
        <p:txBody>
          <a:bodyPr/>
          <a:lstStyle/>
          <a:p>
            <a:r>
              <a:rPr lang="en-US" dirty="0"/>
              <a:t>SOURCE: http://</a:t>
            </a:r>
            <a:r>
              <a:rPr lang="en-US" dirty="0" err="1"/>
              <a:t>cinemetrics.fredericbrodbeck.de</a:t>
            </a:r>
            <a:r>
              <a:rPr lang="en-US" dirty="0"/>
              <a:t>/</a:t>
            </a:r>
          </a:p>
        </p:txBody>
      </p:sp>
      <p:graphicFrame>
        <p:nvGraphicFramePr>
          <p:cNvPr id="6" name="Chart Placeholder 11">
            <a:extLst>
              <a:ext uri="{FF2B5EF4-FFF2-40B4-BE49-F238E27FC236}">
                <a16:creationId xmlns:a16="http://schemas.microsoft.com/office/drawing/2014/main" id="{91CB31EF-F5D0-F241-B386-7901A4BF4824}"/>
              </a:ext>
            </a:extLst>
          </p:cNvPr>
          <p:cNvGraphicFramePr>
            <a:graphicFrameLocks/>
          </p:cNvGraphicFramePr>
          <p:nvPr>
            <p:extLst>
              <p:ext uri="{D42A27DB-BD31-4B8C-83A1-F6EECF244321}">
                <p14:modId xmlns:p14="http://schemas.microsoft.com/office/powerpoint/2010/main" val="4255698432"/>
              </p:ext>
            </p:extLst>
          </p:nvPr>
        </p:nvGraphicFramePr>
        <p:xfrm>
          <a:off x="319738" y="2057400"/>
          <a:ext cx="2168875" cy="15522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Placeholder 11">
            <a:extLst>
              <a:ext uri="{FF2B5EF4-FFF2-40B4-BE49-F238E27FC236}">
                <a16:creationId xmlns:a16="http://schemas.microsoft.com/office/drawing/2014/main" id="{DCE12DFB-6E67-A849-A4B5-A4AEACE5B6C5}"/>
              </a:ext>
            </a:extLst>
          </p:cNvPr>
          <p:cNvGraphicFramePr>
            <a:graphicFrameLocks/>
          </p:cNvGraphicFramePr>
          <p:nvPr>
            <p:extLst>
              <p:ext uri="{D42A27DB-BD31-4B8C-83A1-F6EECF244321}">
                <p14:modId xmlns:p14="http://schemas.microsoft.com/office/powerpoint/2010/main" val="366085683"/>
              </p:ext>
            </p:extLst>
          </p:nvPr>
        </p:nvGraphicFramePr>
        <p:xfrm>
          <a:off x="2181299" y="2032613"/>
          <a:ext cx="2168875" cy="155228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Placeholder 11">
            <a:extLst>
              <a:ext uri="{FF2B5EF4-FFF2-40B4-BE49-F238E27FC236}">
                <a16:creationId xmlns:a16="http://schemas.microsoft.com/office/drawing/2014/main" id="{D1CB7303-A671-524B-8821-01D6C535CAB5}"/>
              </a:ext>
            </a:extLst>
          </p:cNvPr>
          <p:cNvGraphicFramePr>
            <a:graphicFrameLocks/>
          </p:cNvGraphicFramePr>
          <p:nvPr>
            <p:extLst>
              <p:ext uri="{D42A27DB-BD31-4B8C-83A1-F6EECF244321}">
                <p14:modId xmlns:p14="http://schemas.microsoft.com/office/powerpoint/2010/main" val="3561221840"/>
              </p:ext>
            </p:extLst>
          </p:nvPr>
        </p:nvGraphicFramePr>
        <p:xfrm>
          <a:off x="319737" y="3584558"/>
          <a:ext cx="2168875" cy="155228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Chart Placeholder 11">
            <a:extLst>
              <a:ext uri="{FF2B5EF4-FFF2-40B4-BE49-F238E27FC236}">
                <a16:creationId xmlns:a16="http://schemas.microsoft.com/office/drawing/2014/main" id="{36790ABA-0442-C64B-A273-A722759ECFA2}"/>
              </a:ext>
            </a:extLst>
          </p:cNvPr>
          <p:cNvGraphicFramePr>
            <a:graphicFrameLocks/>
          </p:cNvGraphicFramePr>
          <p:nvPr>
            <p:extLst>
              <p:ext uri="{D42A27DB-BD31-4B8C-83A1-F6EECF244321}">
                <p14:modId xmlns:p14="http://schemas.microsoft.com/office/powerpoint/2010/main" val="3064915129"/>
              </p:ext>
            </p:extLst>
          </p:nvPr>
        </p:nvGraphicFramePr>
        <p:xfrm>
          <a:off x="2181299" y="3585325"/>
          <a:ext cx="2168875" cy="1552286"/>
        </p:xfrm>
        <a:graphic>
          <a:graphicData uri="http://schemas.openxmlformats.org/drawingml/2006/chart">
            <c:chart xmlns:c="http://schemas.openxmlformats.org/drawingml/2006/chart" xmlns:r="http://schemas.openxmlformats.org/officeDocument/2006/relationships" r:id="rId6"/>
          </a:graphicData>
        </a:graphic>
      </p:graphicFrame>
      <p:pic>
        <p:nvPicPr>
          <p:cNvPr id="18" name="Picture 17">
            <a:extLst>
              <a:ext uri="{FF2B5EF4-FFF2-40B4-BE49-F238E27FC236}">
                <a16:creationId xmlns:a16="http://schemas.microsoft.com/office/drawing/2014/main" id="{348FA73C-F124-3345-AA60-44446E669B6A}"/>
              </a:ext>
            </a:extLst>
          </p:cNvPr>
          <p:cNvPicPr>
            <a:picLocks noChangeAspect="1"/>
          </p:cNvPicPr>
          <p:nvPr/>
        </p:nvPicPr>
        <p:blipFill>
          <a:blip r:embed="rId7"/>
          <a:stretch>
            <a:fillRect/>
          </a:stretch>
        </p:blipFill>
        <p:spPr>
          <a:xfrm>
            <a:off x="4876800" y="2459182"/>
            <a:ext cx="2183229" cy="2250752"/>
          </a:xfrm>
          <a:prstGeom prst="rect">
            <a:avLst/>
          </a:prstGeom>
        </p:spPr>
      </p:pic>
      <p:pic>
        <p:nvPicPr>
          <p:cNvPr id="17410" name="Picture 2" descr="Angular Gauge Chart With Center Label | Data visualization, Center labels,  Chart">
            <a:extLst>
              <a:ext uri="{FF2B5EF4-FFF2-40B4-BE49-F238E27FC236}">
                <a16:creationId xmlns:a16="http://schemas.microsoft.com/office/drawing/2014/main" id="{8AE27F0D-9CB2-CF44-B206-4BDDCCD7057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524" t="10922" r="9048" b="19259"/>
          <a:stretch/>
        </p:blipFill>
        <p:spPr bwMode="auto">
          <a:xfrm>
            <a:off x="7924800" y="2497616"/>
            <a:ext cx="3722915" cy="2069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0296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ADA0F-F581-9442-B59B-E3881206D313}"/>
              </a:ext>
            </a:extLst>
          </p:cNvPr>
          <p:cNvSpPr>
            <a:spLocks noGrp="1"/>
          </p:cNvSpPr>
          <p:nvPr>
            <p:ph type="title"/>
          </p:nvPr>
        </p:nvSpPr>
        <p:spPr/>
        <p:txBody>
          <a:bodyPr/>
          <a:lstStyle/>
          <a:p>
            <a:r>
              <a:rPr lang="en-US" dirty="0"/>
              <a:t>First slice angle exception is when using pies to support another, more important graph; exploding the slice for emphasis sparingly</a:t>
            </a:r>
          </a:p>
        </p:txBody>
      </p:sp>
      <p:sp>
        <p:nvSpPr>
          <p:cNvPr id="4" name="Slide Number Placeholder 3">
            <a:extLst>
              <a:ext uri="{FF2B5EF4-FFF2-40B4-BE49-F238E27FC236}">
                <a16:creationId xmlns:a16="http://schemas.microsoft.com/office/drawing/2014/main" id="{8E7BC2F5-4028-3E48-A268-625460397A9E}"/>
              </a:ext>
            </a:extLst>
          </p:cNvPr>
          <p:cNvSpPr>
            <a:spLocks noGrp="1"/>
          </p:cNvSpPr>
          <p:nvPr>
            <p:ph type="sldNum" sz="quarter" idx="10"/>
          </p:nvPr>
        </p:nvSpPr>
        <p:spPr/>
        <p:txBody>
          <a:bodyPr/>
          <a:lstStyle/>
          <a:p>
            <a:fld id="{C0D6EFB9-9230-4B7B-84CF-BF17657CE3F9}" type="slidenum">
              <a:rPr lang="en-US" smtClean="0"/>
              <a:t>47</a:t>
            </a:fld>
            <a:endParaRPr lang="en-US"/>
          </a:p>
        </p:txBody>
      </p:sp>
      <p:graphicFrame>
        <p:nvGraphicFramePr>
          <p:cNvPr id="6" name="Content Placeholder 5">
            <a:extLst>
              <a:ext uri="{FF2B5EF4-FFF2-40B4-BE49-F238E27FC236}">
                <a16:creationId xmlns:a16="http://schemas.microsoft.com/office/drawing/2014/main" id="{4A480B97-E6A9-6344-8959-0CE3910189B5}"/>
              </a:ext>
            </a:extLst>
          </p:cNvPr>
          <p:cNvGraphicFramePr>
            <a:graphicFrameLocks noGrp="1"/>
          </p:cNvGraphicFramePr>
          <p:nvPr>
            <p:ph idx="1"/>
          </p:nvPr>
        </p:nvGraphicFramePr>
        <p:xfrm>
          <a:off x="1720528" y="2187615"/>
          <a:ext cx="4248150" cy="38327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Placeholder 11">
            <a:extLst>
              <a:ext uri="{FF2B5EF4-FFF2-40B4-BE49-F238E27FC236}">
                <a16:creationId xmlns:a16="http://schemas.microsoft.com/office/drawing/2014/main" id="{E922A160-8B24-A849-B3EF-3BDCC717F95F}"/>
              </a:ext>
            </a:extLst>
          </p:cNvPr>
          <p:cNvGraphicFramePr>
            <a:graphicFrameLocks/>
          </p:cNvGraphicFramePr>
          <p:nvPr>
            <p:extLst>
              <p:ext uri="{D42A27DB-BD31-4B8C-83A1-F6EECF244321}">
                <p14:modId xmlns:p14="http://schemas.microsoft.com/office/powerpoint/2010/main" val="3069050152"/>
              </p:ext>
            </p:extLst>
          </p:nvPr>
        </p:nvGraphicFramePr>
        <p:xfrm>
          <a:off x="6640205" y="2395960"/>
          <a:ext cx="3472210" cy="3624424"/>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8">
            <a:extLst>
              <a:ext uri="{FF2B5EF4-FFF2-40B4-BE49-F238E27FC236}">
                <a16:creationId xmlns:a16="http://schemas.microsoft.com/office/drawing/2014/main" id="{F3B39EF2-4B2C-924E-89EA-3AAA65DE728C}"/>
              </a:ext>
            </a:extLst>
          </p:cNvPr>
          <p:cNvPicPr>
            <a:picLocks noChangeAspect="1"/>
          </p:cNvPicPr>
          <p:nvPr/>
        </p:nvPicPr>
        <p:blipFill>
          <a:blip r:embed="rId4"/>
          <a:stretch>
            <a:fillRect/>
          </a:stretch>
        </p:blipFill>
        <p:spPr>
          <a:xfrm>
            <a:off x="1681921" y="1649863"/>
            <a:ext cx="762000" cy="762000"/>
          </a:xfrm>
          <a:prstGeom prst="rect">
            <a:avLst/>
          </a:prstGeom>
        </p:spPr>
      </p:pic>
      <p:pic>
        <p:nvPicPr>
          <p:cNvPr id="11" name="Picture 10">
            <a:extLst>
              <a:ext uri="{FF2B5EF4-FFF2-40B4-BE49-F238E27FC236}">
                <a16:creationId xmlns:a16="http://schemas.microsoft.com/office/drawing/2014/main" id="{1804F021-1A23-2647-9560-8A7BF0771F94}"/>
              </a:ext>
            </a:extLst>
          </p:cNvPr>
          <p:cNvPicPr>
            <a:picLocks noChangeAspect="1"/>
          </p:cNvPicPr>
          <p:nvPr/>
        </p:nvPicPr>
        <p:blipFill>
          <a:blip r:embed="rId4"/>
          <a:stretch>
            <a:fillRect/>
          </a:stretch>
        </p:blipFill>
        <p:spPr>
          <a:xfrm>
            <a:off x="6223324" y="1649863"/>
            <a:ext cx="762000" cy="762000"/>
          </a:xfrm>
          <a:prstGeom prst="rect">
            <a:avLst/>
          </a:prstGeom>
        </p:spPr>
      </p:pic>
    </p:spTree>
    <p:extLst>
      <p:ext uri="{BB962C8B-B14F-4D97-AF65-F5344CB8AC3E}">
        <p14:creationId xmlns:p14="http://schemas.microsoft.com/office/powerpoint/2010/main" val="3536206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6A9CD-3BA0-DD43-AF20-C8A40DCAE760}"/>
              </a:ext>
            </a:extLst>
          </p:cNvPr>
          <p:cNvSpPr>
            <a:spLocks noGrp="1"/>
          </p:cNvSpPr>
          <p:nvPr>
            <p:ph type="title"/>
          </p:nvPr>
        </p:nvSpPr>
        <p:spPr/>
        <p:txBody>
          <a:bodyPr/>
          <a:lstStyle/>
          <a:p>
            <a:r>
              <a:rPr lang="en-US" dirty="0"/>
              <a:t>Line Charts</a:t>
            </a:r>
          </a:p>
        </p:txBody>
      </p:sp>
    </p:spTree>
    <p:extLst>
      <p:ext uri="{BB962C8B-B14F-4D97-AF65-F5344CB8AC3E}">
        <p14:creationId xmlns:p14="http://schemas.microsoft.com/office/powerpoint/2010/main" val="19334453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2575-F370-214E-B279-0AA489F00D6E}"/>
              </a:ext>
            </a:extLst>
          </p:cNvPr>
          <p:cNvSpPr>
            <a:spLocks noGrp="1"/>
          </p:cNvSpPr>
          <p:nvPr>
            <p:ph type="title"/>
          </p:nvPr>
        </p:nvSpPr>
        <p:spPr/>
        <p:txBody>
          <a:bodyPr/>
          <a:lstStyle/>
          <a:p>
            <a:r>
              <a:rPr lang="en-US" dirty="0"/>
              <a:t>Include a zero baseline if possible</a:t>
            </a:r>
          </a:p>
        </p:txBody>
      </p:sp>
      <p:graphicFrame>
        <p:nvGraphicFramePr>
          <p:cNvPr id="6" name="Content Placeholder 5">
            <a:extLst>
              <a:ext uri="{FF2B5EF4-FFF2-40B4-BE49-F238E27FC236}">
                <a16:creationId xmlns:a16="http://schemas.microsoft.com/office/drawing/2014/main" id="{03178ED0-58ED-B141-9D4F-D1C38A22E29B}"/>
              </a:ext>
            </a:extLst>
          </p:cNvPr>
          <p:cNvGraphicFramePr>
            <a:graphicFrameLocks noGrp="1"/>
          </p:cNvGraphicFramePr>
          <p:nvPr>
            <p:ph idx="1"/>
            <p:extLst>
              <p:ext uri="{D42A27DB-BD31-4B8C-83A1-F6EECF244321}">
                <p14:modId xmlns:p14="http://schemas.microsoft.com/office/powerpoint/2010/main" val="3901919434"/>
              </p:ext>
            </p:extLst>
          </p:nvPr>
        </p:nvGraphicFramePr>
        <p:xfrm>
          <a:off x="431800" y="1981200"/>
          <a:ext cx="5511800" cy="3865563"/>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B288C00F-9BC6-5243-B711-A1E1D1B79040}"/>
              </a:ext>
            </a:extLst>
          </p:cNvPr>
          <p:cNvSpPr>
            <a:spLocks noGrp="1"/>
          </p:cNvSpPr>
          <p:nvPr>
            <p:ph type="sldNum" sz="quarter" idx="10"/>
          </p:nvPr>
        </p:nvSpPr>
        <p:spPr/>
        <p:txBody>
          <a:bodyPr/>
          <a:lstStyle/>
          <a:p>
            <a:fld id="{C0D6EFB9-9230-4B7B-84CF-BF17657CE3F9}" type="slidenum">
              <a:rPr lang="en-US" smtClean="0"/>
              <a:t>49</a:t>
            </a:fld>
            <a:endParaRPr lang="en-US"/>
          </a:p>
        </p:txBody>
      </p:sp>
      <p:graphicFrame>
        <p:nvGraphicFramePr>
          <p:cNvPr id="7" name="Content Placeholder 5">
            <a:extLst>
              <a:ext uri="{FF2B5EF4-FFF2-40B4-BE49-F238E27FC236}">
                <a16:creationId xmlns:a16="http://schemas.microsoft.com/office/drawing/2014/main" id="{D9148902-1B4C-474D-92DF-C6232AE5E029}"/>
              </a:ext>
            </a:extLst>
          </p:cNvPr>
          <p:cNvGraphicFramePr>
            <a:graphicFrameLocks/>
          </p:cNvGraphicFramePr>
          <p:nvPr>
            <p:extLst>
              <p:ext uri="{D42A27DB-BD31-4B8C-83A1-F6EECF244321}">
                <p14:modId xmlns:p14="http://schemas.microsoft.com/office/powerpoint/2010/main" val="3901919434"/>
              </p:ext>
            </p:extLst>
          </p:nvPr>
        </p:nvGraphicFramePr>
        <p:xfrm>
          <a:off x="6261100" y="1981200"/>
          <a:ext cx="5511800" cy="3865563"/>
        </p:xfrm>
        <a:graphic>
          <a:graphicData uri="http://schemas.openxmlformats.org/drawingml/2006/chart">
            <c:chart xmlns:c="http://schemas.openxmlformats.org/drawingml/2006/chart" xmlns:r="http://schemas.openxmlformats.org/officeDocument/2006/relationships" r:id="rId3"/>
          </a:graphicData>
        </a:graphic>
      </p:graphicFrame>
      <p:pic>
        <p:nvPicPr>
          <p:cNvPr id="8" name="Picture 7">
            <a:extLst>
              <a:ext uri="{FF2B5EF4-FFF2-40B4-BE49-F238E27FC236}">
                <a16:creationId xmlns:a16="http://schemas.microsoft.com/office/drawing/2014/main" id="{6095D0A2-3F63-1D49-86E9-947010F76D1D}"/>
              </a:ext>
            </a:extLst>
          </p:cNvPr>
          <p:cNvPicPr>
            <a:picLocks noChangeAspect="1"/>
          </p:cNvPicPr>
          <p:nvPr/>
        </p:nvPicPr>
        <p:blipFill>
          <a:blip r:embed="rId4"/>
          <a:stretch>
            <a:fillRect/>
          </a:stretch>
        </p:blipFill>
        <p:spPr>
          <a:xfrm>
            <a:off x="7012967" y="1665204"/>
            <a:ext cx="707887" cy="707887"/>
          </a:xfrm>
          <a:prstGeom prst="rect">
            <a:avLst/>
          </a:prstGeom>
        </p:spPr>
      </p:pic>
      <p:pic>
        <p:nvPicPr>
          <p:cNvPr id="9" name="Picture 8">
            <a:extLst>
              <a:ext uri="{FF2B5EF4-FFF2-40B4-BE49-F238E27FC236}">
                <a16:creationId xmlns:a16="http://schemas.microsoft.com/office/drawing/2014/main" id="{562D0933-AD3A-AE46-8520-3407A15E4E7A}"/>
              </a:ext>
            </a:extLst>
          </p:cNvPr>
          <p:cNvPicPr>
            <a:picLocks noChangeAspect="1"/>
          </p:cNvPicPr>
          <p:nvPr/>
        </p:nvPicPr>
        <p:blipFill>
          <a:blip r:embed="rId5"/>
          <a:stretch>
            <a:fillRect/>
          </a:stretch>
        </p:blipFill>
        <p:spPr>
          <a:xfrm>
            <a:off x="1669599" y="1673779"/>
            <a:ext cx="762000" cy="762000"/>
          </a:xfrm>
          <a:prstGeom prst="rect">
            <a:avLst/>
          </a:prstGeom>
        </p:spPr>
      </p:pic>
    </p:spTree>
    <p:extLst>
      <p:ext uri="{BB962C8B-B14F-4D97-AF65-F5344CB8AC3E}">
        <p14:creationId xmlns:p14="http://schemas.microsoft.com/office/powerpoint/2010/main" val="3735521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36AB3-0BAD-1345-813D-72D16F1AFAF7}"/>
              </a:ext>
            </a:extLst>
          </p:cNvPr>
          <p:cNvSpPr>
            <a:spLocks noGrp="1"/>
          </p:cNvSpPr>
          <p:nvPr>
            <p:ph type="title"/>
          </p:nvPr>
        </p:nvSpPr>
        <p:spPr/>
        <p:txBody>
          <a:bodyPr/>
          <a:lstStyle/>
          <a:p>
            <a:r>
              <a:rPr lang="en-US" dirty="0"/>
              <a:t>Data Viz #4</a:t>
            </a:r>
          </a:p>
        </p:txBody>
      </p:sp>
      <p:sp>
        <p:nvSpPr>
          <p:cNvPr id="4" name="Slide Number Placeholder 3">
            <a:extLst>
              <a:ext uri="{FF2B5EF4-FFF2-40B4-BE49-F238E27FC236}">
                <a16:creationId xmlns:a16="http://schemas.microsoft.com/office/drawing/2014/main" id="{E9AA058B-8F9C-1E44-A4BD-D894EF3C80D9}"/>
              </a:ext>
            </a:extLst>
          </p:cNvPr>
          <p:cNvSpPr>
            <a:spLocks noGrp="1"/>
          </p:cNvSpPr>
          <p:nvPr>
            <p:ph type="sldNum" sz="quarter" idx="10"/>
          </p:nvPr>
        </p:nvSpPr>
        <p:spPr/>
        <p:txBody>
          <a:bodyPr/>
          <a:lstStyle/>
          <a:p>
            <a:fld id="{C0D6EFB9-9230-4B7B-84CF-BF17657CE3F9}" type="slidenum">
              <a:rPr lang="en-US" smtClean="0"/>
              <a:t>5</a:t>
            </a:fld>
            <a:endParaRPr lang="en-US"/>
          </a:p>
        </p:txBody>
      </p:sp>
      <p:sp>
        <p:nvSpPr>
          <p:cNvPr id="5" name="Footer Placeholder 4">
            <a:extLst>
              <a:ext uri="{FF2B5EF4-FFF2-40B4-BE49-F238E27FC236}">
                <a16:creationId xmlns:a16="http://schemas.microsoft.com/office/drawing/2014/main" id="{2A61BB66-BF9F-CA4E-8627-AEFA87E1DFC3}"/>
              </a:ext>
            </a:extLst>
          </p:cNvPr>
          <p:cNvSpPr>
            <a:spLocks noGrp="1"/>
          </p:cNvSpPr>
          <p:nvPr>
            <p:ph type="ftr" sz="quarter" idx="3"/>
          </p:nvPr>
        </p:nvSpPr>
        <p:spPr/>
        <p:txBody>
          <a:bodyPr/>
          <a:lstStyle/>
          <a:p>
            <a:r>
              <a:rPr lang="en-US" dirty="0"/>
              <a:t>SOURCE: New York Times – The Upshot</a:t>
            </a:r>
          </a:p>
        </p:txBody>
      </p:sp>
      <p:pic>
        <p:nvPicPr>
          <p:cNvPr id="4100" name="Picture 4" descr="Stephen Curry's 3-Point Record in Context: Off the Charts | Information  visualization, Data visualization, Data journalism">
            <a:extLst>
              <a:ext uri="{FF2B5EF4-FFF2-40B4-BE49-F238E27FC236}">
                <a16:creationId xmlns:a16="http://schemas.microsoft.com/office/drawing/2014/main" id="{68A86755-5DC5-1E4E-8961-B4A6BA9E9E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86200" y="20184"/>
            <a:ext cx="4221443" cy="669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7027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2575-F370-214E-B279-0AA489F00D6E}"/>
              </a:ext>
            </a:extLst>
          </p:cNvPr>
          <p:cNvSpPr>
            <a:spLocks noGrp="1"/>
          </p:cNvSpPr>
          <p:nvPr>
            <p:ph type="title"/>
          </p:nvPr>
        </p:nvSpPr>
        <p:spPr/>
        <p:txBody>
          <a:bodyPr/>
          <a:lstStyle/>
          <a:p>
            <a:r>
              <a:rPr lang="en-US" dirty="0"/>
              <a:t>Use the right height</a:t>
            </a:r>
          </a:p>
        </p:txBody>
      </p:sp>
      <p:graphicFrame>
        <p:nvGraphicFramePr>
          <p:cNvPr id="6" name="Content Placeholder 5">
            <a:extLst>
              <a:ext uri="{FF2B5EF4-FFF2-40B4-BE49-F238E27FC236}">
                <a16:creationId xmlns:a16="http://schemas.microsoft.com/office/drawing/2014/main" id="{03178ED0-58ED-B141-9D4F-D1C38A22E29B}"/>
              </a:ext>
            </a:extLst>
          </p:cNvPr>
          <p:cNvGraphicFramePr>
            <a:graphicFrameLocks noGrp="1"/>
          </p:cNvGraphicFramePr>
          <p:nvPr>
            <p:ph idx="1"/>
          </p:nvPr>
        </p:nvGraphicFramePr>
        <p:xfrm>
          <a:off x="431800" y="1981200"/>
          <a:ext cx="5511800" cy="3865563"/>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B288C00F-9BC6-5243-B711-A1E1D1B79040}"/>
              </a:ext>
            </a:extLst>
          </p:cNvPr>
          <p:cNvSpPr>
            <a:spLocks noGrp="1"/>
          </p:cNvSpPr>
          <p:nvPr>
            <p:ph type="sldNum" sz="quarter" idx="10"/>
          </p:nvPr>
        </p:nvSpPr>
        <p:spPr/>
        <p:txBody>
          <a:bodyPr/>
          <a:lstStyle/>
          <a:p>
            <a:fld id="{C0D6EFB9-9230-4B7B-84CF-BF17657CE3F9}" type="slidenum">
              <a:rPr lang="en-US" smtClean="0"/>
              <a:t>50</a:t>
            </a:fld>
            <a:endParaRPr lang="en-US"/>
          </a:p>
        </p:txBody>
      </p:sp>
      <p:graphicFrame>
        <p:nvGraphicFramePr>
          <p:cNvPr id="7" name="Content Placeholder 5">
            <a:extLst>
              <a:ext uri="{FF2B5EF4-FFF2-40B4-BE49-F238E27FC236}">
                <a16:creationId xmlns:a16="http://schemas.microsoft.com/office/drawing/2014/main" id="{D9148902-1B4C-474D-92DF-C6232AE5E029}"/>
              </a:ext>
            </a:extLst>
          </p:cNvPr>
          <p:cNvGraphicFramePr>
            <a:graphicFrameLocks/>
          </p:cNvGraphicFramePr>
          <p:nvPr/>
        </p:nvGraphicFramePr>
        <p:xfrm>
          <a:off x="6261100" y="1981200"/>
          <a:ext cx="5511800" cy="3865563"/>
        </p:xfrm>
        <a:graphic>
          <a:graphicData uri="http://schemas.openxmlformats.org/drawingml/2006/chart">
            <c:chart xmlns:c="http://schemas.openxmlformats.org/drawingml/2006/chart" xmlns:r="http://schemas.openxmlformats.org/officeDocument/2006/relationships" r:id="rId3"/>
          </a:graphicData>
        </a:graphic>
      </p:graphicFrame>
      <p:pic>
        <p:nvPicPr>
          <p:cNvPr id="8" name="Picture 7">
            <a:extLst>
              <a:ext uri="{FF2B5EF4-FFF2-40B4-BE49-F238E27FC236}">
                <a16:creationId xmlns:a16="http://schemas.microsoft.com/office/drawing/2014/main" id="{6095D0A2-3F63-1D49-86E9-947010F76D1D}"/>
              </a:ext>
            </a:extLst>
          </p:cNvPr>
          <p:cNvPicPr>
            <a:picLocks noChangeAspect="1"/>
          </p:cNvPicPr>
          <p:nvPr/>
        </p:nvPicPr>
        <p:blipFill>
          <a:blip r:embed="rId4"/>
          <a:stretch>
            <a:fillRect/>
          </a:stretch>
        </p:blipFill>
        <p:spPr>
          <a:xfrm>
            <a:off x="7012967" y="1665204"/>
            <a:ext cx="707887" cy="707887"/>
          </a:xfrm>
          <a:prstGeom prst="rect">
            <a:avLst/>
          </a:prstGeom>
        </p:spPr>
      </p:pic>
      <p:pic>
        <p:nvPicPr>
          <p:cNvPr id="9" name="Picture 8">
            <a:extLst>
              <a:ext uri="{FF2B5EF4-FFF2-40B4-BE49-F238E27FC236}">
                <a16:creationId xmlns:a16="http://schemas.microsoft.com/office/drawing/2014/main" id="{562D0933-AD3A-AE46-8520-3407A15E4E7A}"/>
              </a:ext>
            </a:extLst>
          </p:cNvPr>
          <p:cNvPicPr>
            <a:picLocks noChangeAspect="1"/>
          </p:cNvPicPr>
          <p:nvPr/>
        </p:nvPicPr>
        <p:blipFill>
          <a:blip r:embed="rId5"/>
          <a:stretch>
            <a:fillRect/>
          </a:stretch>
        </p:blipFill>
        <p:spPr>
          <a:xfrm>
            <a:off x="1669599" y="1673779"/>
            <a:ext cx="762000" cy="762000"/>
          </a:xfrm>
          <a:prstGeom prst="rect">
            <a:avLst/>
          </a:prstGeom>
        </p:spPr>
      </p:pic>
      <p:cxnSp>
        <p:nvCxnSpPr>
          <p:cNvPr id="5" name="Straight Connector 4">
            <a:extLst>
              <a:ext uri="{FF2B5EF4-FFF2-40B4-BE49-F238E27FC236}">
                <a16:creationId xmlns:a16="http://schemas.microsoft.com/office/drawing/2014/main" id="{714BD7EB-F328-0D4A-AAC3-B40C906229B3}"/>
              </a:ext>
            </a:extLst>
          </p:cNvPr>
          <p:cNvCxnSpPr/>
          <p:nvPr/>
        </p:nvCxnSpPr>
        <p:spPr>
          <a:xfrm>
            <a:off x="717099" y="2971800"/>
            <a:ext cx="3429000" cy="0"/>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6725B62-C12E-CE46-9B24-CC0B44D40848}"/>
              </a:ext>
            </a:extLst>
          </p:cNvPr>
          <p:cNvCxnSpPr/>
          <p:nvPr/>
        </p:nvCxnSpPr>
        <p:spPr>
          <a:xfrm>
            <a:off x="6629400" y="3962400"/>
            <a:ext cx="3429000" cy="0"/>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953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2575-F370-214E-B279-0AA489F00D6E}"/>
              </a:ext>
            </a:extLst>
          </p:cNvPr>
          <p:cNvSpPr>
            <a:spLocks noGrp="1"/>
          </p:cNvSpPr>
          <p:nvPr>
            <p:ph type="title"/>
          </p:nvPr>
        </p:nvSpPr>
        <p:spPr/>
        <p:txBody>
          <a:bodyPr/>
          <a:lstStyle/>
          <a:p>
            <a:r>
              <a:rPr lang="en-US" dirty="0"/>
              <a:t>Don’t plot more than 4 lines</a:t>
            </a:r>
          </a:p>
        </p:txBody>
      </p:sp>
      <p:graphicFrame>
        <p:nvGraphicFramePr>
          <p:cNvPr id="6" name="Content Placeholder 5">
            <a:extLst>
              <a:ext uri="{FF2B5EF4-FFF2-40B4-BE49-F238E27FC236}">
                <a16:creationId xmlns:a16="http://schemas.microsoft.com/office/drawing/2014/main" id="{03178ED0-58ED-B141-9D4F-D1C38A22E29B}"/>
              </a:ext>
            </a:extLst>
          </p:cNvPr>
          <p:cNvGraphicFramePr>
            <a:graphicFrameLocks noGrp="1"/>
          </p:cNvGraphicFramePr>
          <p:nvPr>
            <p:ph idx="1"/>
            <p:extLst>
              <p:ext uri="{D42A27DB-BD31-4B8C-83A1-F6EECF244321}">
                <p14:modId xmlns:p14="http://schemas.microsoft.com/office/powerpoint/2010/main" val="1613266072"/>
              </p:ext>
            </p:extLst>
          </p:nvPr>
        </p:nvGraphicFramePr>
        <p:xfrm>
          <a:off x="431800" y="1981200"/>
          <a:ext cx="5511800" cy="3865563"/>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B288C00F-9BC6-5243-B711-A1E1D1B79040}"/>
              </a:ext>
            </a:extLst>
          </p:cNvPr>
          <p:cNvSpPr>
            <a:spLocks noGrp="1"/>
          </p:cNvSpPr>
          <p:nvPr>
            <p:ph type="sldNum" sz="quarter" idx="10"/>
          </p:nvPr>
        </p:nvSpPr>
        <p:spPr/>
        <p:txBody>
          <a:bodyPr/>
          <a:lstStyle/>
          <a:p>
            <a:fld id="{C0D6EFB9-9230-4B7B-84CF-BF17657CE3F9}" type="slidenum">
              <a:rPr lang="en-US" smtClean="0"/>
              <a:t>51</a:t>
            </a:fld>
            <a:endParaRPr lang="en-US"/>
          </a:p>
        </p:txBody>
      </p:sp>
      <p:pic>
        <p:nvPicPr>
          <p:cNvPr id="8" name="Picture 7">
            <a:extLst>
              <a:ext uri="{FF2B5EF4-FFF2-40B4-BE49-F238E27FC236}">
                <a16:creationId xmlns:a16="http://schemas.microsoft.com/office/drawing/2014/main" id="{6095D0A2-3F63-1D49-86E9-947010F76D1D}"/>
              </a:ext>
            </a:extLst>
          </p:cNvPr>
          <p:cNvPicPr>
            <a:picLocks noChangeAspect="1"/>
          </p:cNvPicPr>
          <p:nvPr/>
        </p:nvPicPr>
        <p:blipFill>
          <a:blip r:embed="rId3"/>
          <a:stretch>
            <a:fillRect/>
          </a:stretch>
        </p:blipFill>
        <p:spPr>
          <a:xfrm>
            <a:off x="7012967" y="1665204"/>
            <a:ext cx="707887" cy="707887"/>
          </a:xfrm>
          <a:prstGeom prst="rect">
            <a:avLst/>
          </a:prstGeom>
        </p:spPr>
      </p:pic>
      <p:pic>
        <p:nvPicPr>
          <p:cNvPr id="9" name="Picture 8">
            <a:extLst>
              <a:ext uri="{FF2B5EF4-FFF2-40B4-BE49-F238E27FC236}">
                <a16:creationId xmlns:a16="http://schemas.microsoft.com/office/drawing/2014/main" id="{562D0933-AD3A-AE46-8520-3407A15E4E7A}"/>
              </a:ext>
            </a:extLst>
          </p:cNvPr>
          <p:cNvPicPr>
            <a:picLocks noChangeAspect="1"/>
          </p:cNvPicPr>
          <p:nvPr/>
        </p:nvPicPr>
        <p:blipFill>
          <a:blip r:embed="rId4"/>
          <a:stretch>
            <a:fillRect/>
          </a:stretch>
        </p:blipFill>
        <p:spPr>
          <a:xfrm>
            <a:off x="1669599" y="1673779"/>
            <a:ext cx="762000" cy="762000"/>
          </a:xfrm>
          <a:prstGeom prst="rect">
            <a:avLst/>
          </a:prstGeom>
        </p:spPr>
      </p:pic>
      <p:graphicFrame>
        <p:nvGraphicFramePr>
          <p:cNvPr id="10" name="Content Placeholder 5">
            <a:extLst>
              <a:ext uri="{FF2B5EF4-FFF2-40B4-BE49-F238E27FC236}">
                <a16:creationId xmlns:a16="http://schemas.microsoft.com/office/drawing/2014/main" id="{89AE2411-B5D0-854D-8E7D-C1C143B4902F}"/>
              </a:ext>
            </a:extLst>
          </p:cNvPr>
          <p:cNvGraphicFramePr>
            <a:graphicFrameLocks/>
          </p:cNvGraphicFramePr>
          <p:nvPr>
            <p:extLst>
              <p:ext uri="{D42A27DB-BD31-4B8C-83A1-F6EECF244321}">
                <p14:modId xmlns:p14="http://schemas.microsoft.com/office/powerpoint/2010/main" val="1082868385"/>
              </p:ext>
            </p:extLst>
          </p:nvPr>
        </p:nvGraphicFramePr>
        <p:xfrm>
          <a:off x="6400800" y="1981200"/>
          <a:ext cx="5511800" cy="386556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870339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2575-F370-214E-B279-0AA489F00D6E}"/>
              </a:ext>
            </a:extLst>
          </p:cNvPr>
          <p:cNvSpPr>
            <a:spLocks noGrp="1"/>
          </p:cNvSpPr>
          <p:nvPr>
            <p:ph type="title"/>
          </p:nvPr>
        </p:nvSpPr>
        <p:spPr/>
        <p:txBody>
          <a:bodyPr/>
          <a:lstStyle/>
          <a:p>
            <a:r>
              <a:rPr lang="en-US" dirty="0"/>
              <a:t>If using data markers, be bold</a:t>
            </a:r>
          </a:p>
        </p:txBody>
      </p:sp>
      <p:graphicFrame>
        <p:nvGraphicFramePr>
          <p:cNvPr id="6" name="Content Placeholder 5">
            <a:extLst>
              <a:ext uri="{FF2B5EF4-FFF2-40B4-BE49-F238E27FC236}">
                <a16:creationId xmlns:a16="http://schemas.microsoft.com/office/drawing/2014/main" id="{03178ED0-58ED-B141-9D4F-D1C38A22E29B}"/>
              </a:ext>
            </a:extLst>
          </p:cNvPr>
          <p:cNvGraphicFramePr>
            <a:graphicFrameLocks noGrp="1"/>
          </p:cNvGraphicFramePr>
          <p:nvPr>
            <p:ph idx="1"/>
          </p:nvPr>
        </p:nvGraphicFramePr>
        <p:xfrm>
          <a:off x="431800" y="1981200"/>
          <a:ext cx="5511800" cy="3865563"/>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B288C00F-9BC6-5243-B711-A1E1D1B79040}"/>
              </a:ext>
            </a:extLst>
          </p:cNvPr>
          <p:cNvSpPr>
            <a:spLocks noGrp="1"/>
          </p:cNvSpPr>
          <p:nvPr>
            <p:ph type="sldNum" sz="quarter" idx="10"/>
          </p:nvPr>
        </p:nvSpPr>
        <p:spPr/>
        <p:txBody>
          <a:bodyPr/>
          <a:lstStyle/>
          <a:p>
            <a:fld id="{C0D6EFB9-9230-4B7B-84CF-BF17657CE3F9}" type="slidenum">
              <a:rPr lang="en-US" smtClean="0"/>
              <a:t>52</a:t>
            </a:fld>
            <a:endParaRPr lang="en-US"/>
          </a:p>
        </p:txBody>
      </p:sp>
      <p:pic>
        <p:nvPicPr>
          <p:cNvPr id="8" name="Picture 7">
            <a:extLst>
              <a:ext uri="{FF2B5EF4-FFF2-40B4-BE49-F238E27FC236}">
                <a16:creationId xmlns:a16="http://schemas.microsoft.com/office/drawing/2014/main" id="{6095D0A2-3F63-1D49-86E9-947010F76D1D}"/>
              </a:ext>
            </a:extLst>
          </p:cNvPr>
          <p:cNvPicPr>
            <a:picLocks noChangeAspect="1"/>
          </p:cNvPicPr>
          <p:nvPr/>
        </p:nvPicPr>
        <p:blipFill>
          <a:blip r:embed="rId3"/>
          <a:stretch>
            <a:fillRect/>
          </a:stretch>
        </p:blipFill>
        <p:spPr>
          <a:xfrm>
            <a:off x="7012967" y="1665204"/>
            <a:ext cx="707887" cy="707887"/>
          </a:xfrm>
          <a:prstGeom prst="rect">
            <a:avLst/>
          </a:prstGeom>
        </p:spPr>
      </p:pic>
      <p:pic>
        <p:nvPicPr>
          <p:cNvPr id="9" name="Picture 8">
            <a:extLst>
              <a:ext uri="{FF2B5EF4-FFF2-40B4-BE49-F238E27FC236}">
                <a16:creationId xmlns:a16="http://schemas.microsoft.com/office/drawing/2014/main" id="{562D0933-AD3A-AE46-8520-3407A15E4E7A}"/>
              </a:ext>
            </a:extLst>
          </p:cNvPr>
          <p:cNvPicPr>
            <a:picLocks noChangeAspect="1"/>
          </p:cNvPicPr>
          <p:nvPr/>
        </p:nvPicPr>
        <p:blipFill>
          <a:blip r:embed="rId4"/>
          <a:stretch>
            <a:fillRect/>
          </a:stretch>
        </p:blipFill>
        <p:spPr>
          <a:xfrm>
            <a:off x="1669599" y="1673779"/>
            <a:ext cx="762000" cy="762000"/>
          </a:xfrm>
          <a:prstGeom prst="rect">
            <a:avLst/>
          </a:prstGeom>
        </p:spPr>
      </p:pic>
      <p:graphicFrame>
        <p:nvGraphicFramePr>
          <p:cNvPr id="10" name="Content Placeholder 5">
            <a:extLst>
              <a:ext uri="{FF2B5EF4-FFF2-40B4-BE49-F238E27FC236}">
                <a16:creationId xmlns:a16="http://schemas.microsoft.com/office/drawing/2014/main" id="{89AE2411-B5D0-854D-8E7D-C1C143B4902F}"/>
              </a:ext>
            </a:extLst>
          </p:cNvPr>
          <p:cNvGraphicFramePr>
            <a:graphicFrameLocks/>
          </p:cNvGraphicFramePr>
          <p:nvPr>
            <p:extLst>
              <p:ext uri="{D42A27DB-BD31-4B8C-83A1-F6EECF244321}">
                <p14:modId xmlns:p14="http://schemas.microsoft.com/office/powerpoint/2010/main" val="2762978771"/>
              </p:ext>
            </p:extLst>
          </p:nvPr>
        </p:nvGraphicFramePr>
        <p:xfrm>
          <a:off x="6400800" y="1981200"/>
          <a:ext cx="5511800" cy="386556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774676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2575-F370-214E-B279-0AA489F00D6E}"/>
              </a:ext>
            </a:extLst>
          </p:cNvPr>
          <p:cNvSpPr>
            <a:spLocks noGrp="1"/>
          </p:cNvSpPr>
          <p:nvPr>
            <p:ph type="title"/>
          </p:nvPr>
        </p:nvSpPr>
        <p:spPr/>
        <p:txBody>
          <a:bodyPr/>
          <a:lstStyle/>
          <a:p>
            <a:r>
              <a:rPr lang="en-US" dirty="0"/>
              <a:t>Use solid lines only – no dots, dashes or patterns</a:t>
            </a:r>
          </a:p>
        </p:txBody>
      </p:sp>
      <p:graphicFrame>
        <p:nvGraphicFramePr>
          <p:cNvPr id="6" name="Content Placeholder 5">
            <a:extLst>
              <a:ext uri="{FF2B5EF4-FFF2-40B4-BE49-F238E27FC236}">
                <a16:creationId xmlns:a16="http://schemas.microsoft.com/office/drawing/2014/main" id="{03178ED0-58ED-B141-9D4F-D1C38A22E29B}"/>
              </a:ext>
            </a:extLst>
          </p:cNvPr>
          <p:cNvGraphicFramePr>
            <a:graphicFrameLocks noGrp="1"/>
          </p:cNvGraphicFramePr>
          <p:nvPr>
            <p:ph idx="1"/>
            <p:extLst>
              <p:ext uri="{D42A27DB-BD31-4B8C-83A1-F6EECF244321}">
                <p14:modId xmlns:p14="http://schemas.microsoft.com/office/powerpoint/2010/main" val="67452271"/>
              </p:ext>
            </p:extLst>
          </p:nvPr>
        </p:nvGraphicFramePr>
        <p:xfrm>
          <a:off x="431800" y="1981200"/>
          <a:ext cx="5511800" cy="3865563"/>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a:extLst>
              <a:ext uri="{FF2B5EF4-FFF2-40B4-BE49-F238E27FC236}">
                <a16:creationId xmlns:a16="http://schemas.microsoft.com/office/drawing/2014/main" id="{B288C00F-9BC6-5243-B711-A1E1D1B79040}"/>
              </a:ext>
            </a:extLst>
          </p:cNvPr>
          <p:cNvSpPr>
            <a:spLocks noGrp="1"/>
          </p:cNvSpPr>
          <p:nvPr>
            <p:ph type="sldNum" sz="quarter" idx="10"/>
          </p:nvPr>
        </p:nvSpPr>
        <p:spPr/>
        <p:txBody>
          <a:bodyPr/>
          <a:lstStyle/>
          <a:p>
            <a:fld id="{C0D6EFB9-9230-4B7B-84CF-BF17657CE3F9}" type="slidenum">
              <a:rPr lang="en-US" smtClean="0"/>
              <a:t>53</a:t>
            </a:fld>
            <a:endParaRPr lang="en-US"/>
          </a:p>
        </p:txBody>
      </p:sp>
      <p:pic>
        <p:nvPicPr>
          <p:cNvPr id="8" name="Picture 7">
            <a:extLst>
              <a:ext uri="{FF2B5EF4-FFF2-40B4-BE49-F238E27FC236}">
                <a16:creationId xmlns:a16="http://schemas.microsoft.com/office/drawing/2014/main" id="{6095D0A2-3F63-1D49-86E9-947010F76D1D}"/>
              </a:ext>
            </a:extLst>
          </p:cNvPr>
          <p:cNvPicPr>
            <a:picLocks noChangeAspect="1"/>
          </p:cNvPicPr>
          <p:nvPr/>
        </p:nvPicPr>
        <p:blipFill>
          <a:blip r:embed="rId4"/>
          <a:stretch>
            <a:fillRect/>
          </a:stretch>
        </p:blipFill>
        <p:spPr>
          <a:xfrm>
            <a:off x="7012967" y="1665204"/>
            <a:ext cx="707887" cy="707887"/>
          </a:xfrm>
          <a:prstGeom prst="rect">
            <a:avLst/>
          </a:prstGeom>
        </p:spPr>
      </p:pic>
      <p:pic>
        <p:nvPicPr>
          <p:cNvPr id="9" name="Picture 8">
            <a:extLst>
              <a:ext uri="{FF2B5EF4-FFF2-40B4-BE49-F238E27FC236}">
                <a16:creationId xmlns:a16="http://schemas.microsoft.com/office/drawing/2014/main" id="{562D0933-AD3A-AE46-8520-3407A15E4E7A}"/>
              </a:ext>
            </a:extLst>
          </p:cNvPr>
          <p:cNvPicPr>
            <a:picLocks noChangeAspect="1"/>
          </p:cNvPicPr>
          <p:nvPr/>
        </p:nvPicPr>
        <p:blipFill>
          <a:blip r:embed="rId5"/>
          <a:stretch>
            <a:fillRect/>
          </a:stretch>
        </p:blipFill>
        <p:spPr>
          <a:xfrm>
            <a:off x="1669599" y="1673779"/>
            <a:ext cx="762000" cy="762000"/>
          </a:xfrm>
          <a:prstGeom prst="rect">
            <a:avLst/>
          </a:prstGeom>
        </p:spPr>
      </p:pic>
      <p:graphicFrame>
        <p:nvGraphicFramePr>
          <p:cNvPr id="10" name="Content Placeholder 5">
            <a:extLst>
              <a:ext uri="{FF2B5EF4-FFF2-40B4-BE49-F238E27FC236}">
                <a16:creationId xmlns:a16="http://schemas.microsoft.com/office/drawing/2014/main" id="{89AE2411-B5D0-854D-8E7D-C1C143B4902F}"/>
              </a:ext>
            </a:extLst>
          </p:cNvPr>
          <p:cNvGraphicFramePr>
            <a:graphicFrameLocks/>
          </p:cNvGraphicFramePr>
          <p:nvPr>
            <p:extLst>
              <p:ext uri="{D42A27DB-BD31-4B8C-83A1-F6EECF244321}">
                <p14:modId xmlns:p14="http://schemas.microsoft.com/office/powerpoint/2010/main" val="4005587338"/>
              </p:ext>
            </p:extLst>
          </p:nvPr>
        </p:nvGraphicFramePr>
        <p:xfrm>
          <a:off x="6400800" y="1981200"/>
          <a:ext cx="5511800" cy="386556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5240654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2575-F370-214E-B279-0AA489F00D6E}"/>
              </a:ext>
            </a:extLst>
          </p:cNvPr>
          <p:cNvSpPr>
            <a:spLocks noGrp="1"/>
          </p:cNvSpPr>
          <p:nvPr>
            <p:ph type="title"/>
          </p:nvPr>
        </p:nvSpPr>
        <p:spPr/>
        <p:txBody>
          <a:bodyPr/>
          <a:lstStyle/>
          <a:p>
            <a:r>
              <a:rPr lang="en-US" dirty="0"/>
              <a:t>Label on the line (before, during or after), not in a legend</a:t>
            </a:r>
          </a:p>
        </p:txBody>
      </p:sp>
      <p:graphicFrame>
        <p:nvGraphicFramePr>
          <p:cNvPr id="6" name="Content Placeholder 5">
            <a:extLst>
              <a:ext uri="{FF2B5EF4-FFF2-40B4-BE49-F238E27FC236}">
                <a16:creationId xmlns:a16="http://schemas.microsoft.com/office/drawing/2014/main" id="{03178ED0-58ED-B141-9D4F-D1C38A22E29B}"/>
              </a:ext>
            </a:extLst>
          </p:cNvPr>
          <p:cNvGraphicFramePr>
            <a:graphicFrameLocks noGrp="1"/>
          </p:cNvGraphicFramePr>
          <p:nvPr>
            <p:ph idx="1"/>
            <p:extLst>
              <p:ext uri="{D42A27DB-BD31-4B8C-83A1-F6EECF244321}">
                <p14:modId xmlns:p14="http://schemas.microsoft.com/office/powerpoint/2010/main" val="1461965364"/>
              </p:ext>
            </p:extLst>
          </p:nvPr>
        </p:nvGraphicFramePr>
        <p:xfrm>
          <a:off x="431800" y="1981200"/>
          <a:ext cx="5511800" cy="3865563"/>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a:extLst>
              <a:ext uri="{FF2B5EF4-FFF2-40B4-BE49-F238E27FC236}">
                <a16:creationId xmlns:a16="http://schemas.microsoft.com/office/drawing/2014/main" id="{B288C00F-9BC6-5243-B711-A1E1D1B79040}"/>
              </a:ext>
            </a:extLst>
          </p:cNvPr>
          <p:cNvSpPr>
            <a:spLocks noGrp="1"/>
          </p:cNvSpPr>
          <p:nvPr>
            <p:ph type="sldNum" sz="quarter" idx="10"/>
          </p:nvPr>
        </p:nvSpPr>
        <p:spPr/>
        <p:txBody>
          <a:bodyPr/>
          <a:lstStyle/>
          <a:p>
            <a:fld id="{C0D6EFB9-9230-4B7B-84CF-BF17657CE3F9}" type="slidenum">
              <a:rPr lang="en-US" smtClean="0"/>
              <a:t>54</a:t>
            </a:fld>
            <a:endParaRPr lang="en-US"/>
          </a:p>
        </p:txBody>
      </p:sp>
      <p:pic>
        <p:nvPicPr>
          <p:cNvPr id="8" name="Picture 7">
            <a:extLst>
              <a:ext uri="{FF2B5EF4-FFF2-40B4-BE49-F238E27FC236}">
                <a16:creationId xmlns:a16="http://schemas.microsoft.com/office/drawing/2014/main" id="{6095D0A2-3F63-1D49-86E9-947010F76D1D}"/>
              </a:ext>
            </a:extLst>
          </p:cNvPr>
          <p:cNvPicPr>
            <a:picLocks noChangeAspect="1"/>
          </p:cNvPicPr>
          <p:nvPr/>
        </p:nvPicPr>
        <p:blipFill>
          <a:blip r:embed="rId4"/>
          <a:stretch>
            <a:fillRect/>
          </a:stretch>
        </p:blipFill>
        <p:spPr>
          <a:xfrm>
            <a:off x="7012967" y="1665204"/>
            <a:ext cx="707887" cy="707887"/>
          </a:xfrm>
          <a:prstGeom prst="rect">
            <a:avLst/>
          </a:prstGeom>
        </p:spPr>
      </p:pic>
      <p:pic>
        <p:nvPicPr>
          <p:cNvPr id="9" name="Picture 8">
            <a:extLst>
              <a:ext uri="{FF2B5EF4-FFF2-40B4-BE49-F238E27FC236}">
                <a16:creationId xmlns:a16="http://schemas.microsoft.com/office/drawing/2014/main" id="{562D0933-AD3A-AE46-8520-3407A15E4E7A}"/>
              </a:ext>
            </a:extLst>
          </p:cNvPr>
          <p:cNvPicPr>
            <a:picLocks noChangeAspect="1"/>
          </p:cNvPicPr>
          <p:nvPr/>
        </p:nvPicPr>
        <p:blipFill>
          <a:blip r:embed="rId5"/>
          <a:stretch>
            <a:fillRect/>
          </a:stretch>
        </p:blipFill>
        <p:spPr>
          <a:xfrm>
            <a:off x="1669599" y="1673779"/>
            <a:ext cx="762000" cy="762000"/>
          </a:xfrm>
          <a:prstGeom prst="rect">
            <a:avLst/>
          </a:prstGeom>
        </p:spPr>
      </p:pic>
      <p:graphicFrame>
        <p:nvGraphicFramePr>
          <p:cNvPr id="11" name="Content Placeholder 5">
            <a:extLst>
              <a:ext uri="{FF2B5EF4-FFF2-40B4-BE49-F238E27FC236}">
                <a16:creationId xmlns:a16="http://schemas.microsoft.com/office/drawing/2014/main" id="{F369E20F-EF42-2A4E-8EB4-865EDC8FC08E}"/>
              </a:ext>
            </a:extLst>
          </p:cNvPr>
          <p:cNvGraphicFramePr>
            <a:graphicFrameLocks/>
          </p:cNvGraphicFramePr>
          <p:nvPr>
            <p:extLst>
              <p:ext uri="{D42A27DB-BD31-4B8C-83A1-F6EECF244321}">
                <p14:modId xmlns:p14="http://schemas.microsoft.com/office/powerpoint/2010/main" val="3156737119"/>
              </p:ext>
            </p:extLst>
          </p:nvPr>
        </p:nvGraphicFramePr>
        <p:xfrm>
          <a:off x="6400800" y="1981200"/>
          <a:ext cx="5511800" cy="3865563"/>
        </p:xfrm>
        <a:graphic>
          <a:graphicData uri="http://schemas.openxmlformats.org/drawingml/2006/chart">
            <c:chart xmlns:c="http://schemas.openxmlformats.org/drawingml/2006/chart" xmlns:r="http://schemas.openxmlformats.org/officeDocument/2006/relationships" r:id="rId6"/>
          </a:graphicData>
        </a:graphic>
      </p:graphicFrame>
      <p:sp>
        <p:nvSpPr>
          <p:cNvPr id="3" name="TextBox 2">
            <a:extLst>
              <a:ext uri="{FF2B5EF4-FFF2-40B4-BE49-F238E27FC236}">
                <a16:creationId xmlns:a16="http://schemas.microsoft.com/office/drawing/2014/main" id="{883BF011-E65D-E74E-8FCD-E30E314CCB2F}"/>
              </a:ext>
            </a:extLst>
          </p:cNvPr>
          <p:cNvSpPr txBox="1"/>
          <p:nvPr/>
        </p:nvSpPr>
        <p:spPr>
          <a:xfrm>
            <a:off x="5201478" y="2281890"/>
            <a:ext cx="762000" cy="307777"/>
          </a:xfrm>
          <a:prstGeom prst="rect">
            <a:avLst/>
          </a:prstGeom>
          <a:noFill/>
        </p:spPr>
        <p:txBody>
          <a:bodyPr wrap="square" rtlCol="0">
            <a:spAutoFit/>
          </a:bodyPr>
          <a:lstStyle/>
          <a:p>
            <a:r>
              <a:rPr lang="en-US" sz="1400" dirty="0"/>
              <a:t>Dave</a:t>
            </a:r>
          </a:p>
        </p:txBody>
      </p:sp>
      <p:sp>
        <p:nvSpPr>
          <p:cNvPr id="12" name="TextBox 11">
            <a:extLst>
              <a:ext uri="{FF2B5EF4-FFF2-40B4-BE49-F238E27FC236}">
                <a16:creationId xmlns:a16="http://schemas.microsoft.com/office/drawing/2014/main" id="{E9640577-7CE8-1C4C-9EAB-F66269D92DE9}"/>
              </a:ext>
            </a:extLst>
          </p:cNvPr>
          <p:cNvSpPr txBox="1"/>
          <p:nvPr/>
        </p:nvSpPr>
        <p:spPr>
          <a:xfrm>
            <a:off x="5201478" y="2511623"/>
            <a:ext cx="762000" cy="307777"/>
          </a:xfrm>
          <a:prstGeom prst="rect">
            <a:avLst/>
          </a:prstGeom>
          <a:noFill/>
        </p:spPr>
        <p:txBody>
          <a:bodyPr wrap="square" rtlCol="0">
            <a:spAutoFit/>
          </a:bodyPr>
          <a:lstStyle/>
          <a:p>
            <a:r>
              <a:rPr lang="en-US" sz="1400" dirty="0">
                <a:solidFill>
                  <a:schemeClr val="accent3">
                    <a:lumMod val="50000"/>
                  </a:schemeClr>
                </a:solidFill>
              </a:rPr>
              <a:t>Aaron</a:t>
            </a:r>
          </a:p>
        </p:txBody>
      </p:sp>
      <p:sp>
        <p:nvSpPr>
          <p:cNvPr id="14" name="TextBox 13">
            <a:extLst>
              <a:ext uri="{FF2B5EF4-FFF2-40B4-BE49-F238E27FC236}">
                <a16:creationId xmlns:a16="http://schemas.microsoft.com/office/drawing/2014/main" id="{357F95A2-C4FB-024D-A317-D15F7735B5A2}"/>
              </a:ext>
            </a:extLst>
          </p:cNvPr>
          <p:cNvSpPr txBox="1"/>
          <p:nvPr/>
        </p:nvSpPr>
        <p:spPr>
          <a:xfrm>
            <a:off x="5201478" y="2890357"/>
            <a:ext cx="762000" cy="307777"/>
          </a:xfrm>
          <a:prstGeom prst="rect">
            <a:avLst/>
          </a:prstGeom>
          <a:noFill/>
        </p:spPr>
        <p:txBody>
          <a:bodyPr wrap="square" rtlCol="0">
            <a:spAutoFit/>
          </a:bodyPr>
          <a:lstStyle/>
          <a:p>
            <a:r>
              <a:rPr lang="en-US" sz="1400" dirty="0">
                <a:solidFill>
                  <a:schemeClr val="accent2"/>
                </a:solidFill>
              </a:rPr>
              <a:t>Stan</a:t>
            </a:r>
          </a:p>
        </p:txBody>
      </p:sp>
      <p:sp>
        <p:nvSpPr>
          <p:cNvPr id="15" name="TextBox 14">
            <a:extLst>
              <a:ext uri="{FF2B5EF4-FFF2-40B4-BE49-F238E27FC236}">
                <a16:creationId xmlns:a16="http://schemas.microsoft.com/office/drawing/2014/main" id="{B2F8CD9C-D9CA-204C-BF48-9DB44D6143BC}"/>
              </a:ext>
            </a:extLst>
          </p:cNvPr>
          <p:cNvSpPr txBox="1"/>
          <p:nvPr/>
        </p:nvSpPr>
        <p:spPr>
          <a:xfrm>
            <a:off x="5201478" y="3984900"/>
            <a:ext cx="1046924" cy="523220"/>
          </a:xfrm>
          <a:prstGeom prst="rect">
            <a:avLst/>
          </a:prstGeom>
          <a:noFill/>
        </p:spPr>
        <p:txBody>
          <a:bodyPr wrap="square" rtlCol="0">
            <a:spAutoFit/>
          </a:bodyPr>
          <a:lstStyle/>
          <a:p>
            <a:r>
              <a:rPr lang="en-US" sz="1400" dirty="0">
                <a:solidFill>
                  <a:schemeClr val="accent4"/>
                </a:solidFill>
              </a:rPr>
              <a:t>Everyone Else</a:t>
            </a:r>
          </a:p>
        </p:txBody>
      </p:sp>
    </p:spTree>
    <p:extLst>
      <p:ext uri="{BB962C8B-B14F-4D97-AF65-F5344CB8AC3E}">
        <p14:creationId xmlns:p14="http://schemas.microsoft.com/office/powerpoint/2010/main" val="26775676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656E-1BB2-794D-992D-141A51D04041}"/>
              </a:ext>
            </a:extLst>
          </p:cNvPr>
          <p:cNvSpPr>
            <a:spLocks noGrp="1"/>
          </p:cNvSpPr>
          <p:nvPr>
            <p:ph type="title"/>
          </p:nvPr>
        </p:nvSpPr>
        <p:spPr/>
        <p:txBody>
          <a:bodyPr/>
          <a:lstStyle/>
          <a:p>
            <a:r>
              <a:rPr lang="en-US" dirty="0"/>
              <a:t>Scatter Plots</a:t>
            </a:r>
          </a:p>
        </p:txBody>
      </p:sp>
    </p:spTree>
    <p:extLst>
      <p:ext uri="{BB962C8B-B14F-4D97-AF65-F5344CB8AC3E}">
        <p14:creationId xmlns:p14="http://schemas.microsoft.com/office/powerpoint/2010/main" val="3650088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6EC2-3DC1-5B44-8F72-10E0479DAC8E}"/>
              </a:ext>
            </a:extLst>
          </p:cNvPr>
          <p:cNvSpPr>
            <a:spLocks noGrp="1"/>
          </p:cNvSpPr>
          <p:nvPr>
            <p:ph type="title"/>
          </p:nvPr>
        </p:nvSpPr>
        <p:spPr/>
        <p:txBody>
          <a:bodyPr/>
          <a:lstStyle/>
          <a:p>
            <a:r>
              <a:rPr lang="en-US" dirty="0"/>
              <a:t>Center on the important data</a:t>
            </a:r>
          </a:p>
        </p:txBody>
      </p:sp>
      <p:graphicFrame>
        <p:nvGraphicFramePr>
          <p:cNvPr id="6" name="Content Placeholder 5">
            <a:extLst>
              <a:ext uri="{FF2B5EF4-FFF2-40B4-BE49-F238E27FC236}">
                <a16:creationId xmlns:a16="http://schemas.microsoft.com/office/drawing/2014/main" id="{AB7064B7-4DF0-D04C-A7D5-259A33DA9ABF}"/>
              </a:ext>
            </a:extLst>
          </p:cNvPr>
          <p:cNvGraphicFramePr>
            <a:graphicFrameLocks noGrp="1"/>
          </p:cNvGraphicFramePr>
          <p:nvPr>
            <p:ph idx="1"/>
            <p:extLst>
              <p:ext uri="{D42A27DB-BD31-4B8C-83A1-F6EECF244321}">
                <p14:modId xmlns:p14="http://schemas.microsoft.com/office/powerpoint/2010/main" val="2086960542"/>
              </p:ext>
            </p:extLst>
          </p:nvPr>
        </p:nvGraphicFramePr>
        <p:xfrm>
          <a:off x="431800" y="1981200"/>
          <a:ext cx="5359400" cy="4094163"/>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85FC773D-4157-034B-A390-9AEF3499222B}"/>
              </a:ext>
            </a:extLst>
          </p:cNvPr>
          <p:cNvSpPr>
            <a:spLocks noGrp="1"/>
          </p:cNvSpPr>
          <p:nvPr>
            <p:ph type="sldNum" sz="quarter" idx="10"/>
          </p:nvPr>
        </p:nvSpPr>
        <p:spPr/>
        <p:txBody>
          <a:bodyPr/>
          <a:lstStyle/>
          <a:p>
            <a:fld id="{C0D6EFB9-9230-4B7B-84CF-BF17657CE3F9}" type="slidenum">
              <a:rPr lang="en-US" smtClean="0"/>
              <a:t>56</a:t>
            </a:fld>
            <a:endParaRPr lang="en-US"/>
          </a:p>
        </p:txBody>
      </p:sp>
      <p:graphicFrame>
        <p:nvGraphicFramePr>
          <p:cNvPr id="7" name="Content Placeholder 5">
            <a:extLst>
              <a:ext uri="{FF2B5EF4-FFF2-40B4-BE49-F238E27FC236}">
                <a16:creationId xmlns:a16="http://schemas.microsoft.com/office/drawing/2014/main" id="{B1CE8407-AD92-3340-BAC6-4F296DC83E9E}"/>
              </a:ext>
            </a:extLst>
          </p:cNvPr>
          <p:cNvGraphicFramePr>
            <a:graphicFrameLocks/>
          </p:cNvGraphicFramePr>
          <p:nvPr>
            <p:extLst>
              <p:ext uri="{D42A27DB-BD31-4B8C-83A1-F6EECF244321}">
                <p14:modId xmlns:p14="http://schemas.microsoft.com/office/powerpoint/2010/main" val="2086960542"/>
              </p:ext>
            </p:extLst>
          </p:nvPr>
        </p:nvGraphicFramePr>
        <p:xfrm>
          <a:off x="6125817" y="2057400"/>
          <a:ext cx="5359400" cy="4094163"/>
        </p:xfrm>
        <a:graphic>
          <a:graphicData uri="http://schemas.openxmlformats.org/drawingml/2006/chart">
            <c:chart xmlns:c="http://schemas.openxmlformats.org/drawingml/2006/chart" xmlns:r="http://schemas.openxmlformats.org/officeDocument/2006/relationships" r:id="rId3"/>
          </a:graphicData>
        </a:graphic>
      </p:graphicFrame>
      <p:pic>
        <p:nvPicPr>
          <p:cNvPr id="8" name="Picture 7">
            <a:extLst>
              <a:ext uri="{FF2B5EF4-FFF2-40B4-BE49-F238E27FC236}">
                <a16:creationId xmlns:a16="http://schemas.microsoft.com/office/drawing/2014/main" id="{B9EF4CB8-A35E-0740-8142-C96B253CCEF5}"/>
              </a:ext>
            </a:extLst>
          </p:cNvPr>
          <p:cNvPicPr>
            <a:picLocks noChangeAspect="1"/>
          </p:cNvPicPr>
          <p:nvPr/>
        </p:nvPicPr>
        <p:blipFill>
          <a:blip r:embed="rId4"/>
          <a:stretch>
            <a:fillRect/>
          </a:stretch>
        </p:blipFill>
        <p:spPr>
          <a:xfrm>
            <a:off x="7012967" y="1665204"/>
            <a:ext cx="707887" cy="707887"/>
          </a:xfrm>
          <a:prstGeom prst="rect">
            <a:avLst/>
          </a:prstGeom>
        </p:spPr>
      </p:pic>
      <p:pic>
        <p:nvPicPr>
          <p:cNvPr id="9" name="Picture 8">
            <a:extLst>
              <a:ext uri="{FF2B5EF4-FFF2-40B4-BE49-F238E27FC236}">
                <a16:creationId xmlns:a16="http://schemas.microsoft.com/office/drawing/2014/main" id="{6F33F564-71F3-0547-998C-F206902B0F53}"/>
              </a:ext>
            </a:extLst>
          </p:cNvPr>
          <p:cNvPicPr>
            <a:picLocks noChangeAspect="1"/>
          </p:cNvPicPr>
          <p:nvPr/>
        </p:nvPicPr>
        <p:blipFill>
          <a:blip r:embed="rId5"/>
          <a:stretch>
            <a:fillRect/>
          </a:stretch>
        </p:blipFill>
        <p:spPr>
          <a:xfrm>
            <a:off x="1669599" y="1673779"/>
            <a:ext cx="762000" cy="762000"/>
          </a:xfrm>
          <a:prstGeom prst="rect">
            <a:avLst/>
          </a:prstGeom>
        </p:spPr>
      </p:pic>
    </p:spTree>
    <p:extLst>
      <p:ext uri="{BB962C8B-B14F-4D97-AF65-F5344CB8AC3E}">
        <p14:creationId xmlns:p14="http://schemas.microsoft.com/office/powerpoint/2010/main" val="23242439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6EC2-3DC1-5B44-8F72-10E0479DAC8E}"/>
              </a:ext>
            </a:extLst>
          </p:cNvPr>
          <p:cNvSpPr>
            <a:spLocks noGrp="1"/>
          </p:cNvSpPr>
          <p:nvPr>
            <p:ph type="title"/>
          </p:nvPr>
        </p:nvSpPr>
        <p:spPr/>
        <p:txBody>
          <a:bodyPr/>
          <a:lstStyle/>
          <a:p>
            <a:r>
              <a:rPr lang="en-US" dirty="0"/>
              <a:t>Use trendlines, but not more than 1</a:t>
            </a:r>
          </a:p>
        </p:txBody>
      </p:sp>
      <p:graphicFrame>
        <p:nvGraphicFramePr>
          <p:cNvPr id="6" name="Content Placeholder 5">
            <a:extLst>
              <a:ext uri="{FF2B5EF4-FFF2-40B4-BE49-F238E27FC236}">
                <a16:creationId xmlns:a16="http://schemas.microsoft.com/office/drawing/2014/main" id="{AB7064B7-4DF0-D04C-A7D5-259A33DA9ABF}"/>
              </a:ext>
            </a:extLst>
          </p:cNvPr>
          <p:cNvGraphicFramePr>
            <a:graphicFrameLocks noGrp="1"/>
          </p:cNvGraphicFramePr>
          <p:nvPr>
            <p:ph idx="1"/>
            <p:extLst>
              <p:ext uri="{D42A27DB-BD31-4B8C-83A1-F6EECF244321}">
                <p14:modId xmlns:p14="http://schemas.microsoft.com/office/powerpoint/2010/main" val="699064866"/>
              </p:ext>
            </p:extLst>
          </p:nvPr>
        </p:nvGraphicFramePr>
        <p:xfrm>
          <a:off x="431800" y="1981200"/>
          <a:ext cx="5359400" cy="4094163"/>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85FC773D-4157-034B-A390-9AEF3499222B}"/>
              </a:ext>
            </a:extLst>
          </p:cNvPr>
          <p:cNvSpPr>
            <a:spLocks noGrp="1"/>
          </p:cNvSpPr>
          <p:nvPr>
            <p:ph type="sldNum" sz="quarter" idx="10"/>
          </p:nvPr>
        </p:nvSpPr>
        <p:spPr/>
        <p:txBody>
          <a:bodyPr/>
          <a:lstStyle/>
          <a:p>
            <a:fld id="{C0D6EFB9-9230-4B7B-84CF-BF17657CE3F9}" type="slidenum">
              <a:rPr lang="en-US" smtClean="0"/>
              <a:t>57</a:t>
            </a:fld>
            <a:endParaRPr lang="en-US"/>
          </a:p>
        </p:txBody>
      </p:sp>
      <p:pic>
        <p:nvPicPr>
          <p:cNvPr id="8" name="Picture 7">
            <a:extLst>
              <a:ext uri="{FF2B5EF4-FFF2-40B4-BE49-F238E27FC236}">
                <a16:creationId xmlns:a16="http://schemas.microsoft.com/office/drawing/2014/main" id="{B9EF4CB8-A35E-0740-8142-C96B253CCEF5}"/>
              </a:ext>
            </a:extLst>
          </p:cNvPr>
          <p:cNvPicPr>
            <a:picLocks noChangeAspect="1"/>
          </p:cNvPicPr>
          <p:nvPr/>
        </p:nvPicPr>
        <p:blipFill>
          <a:blip r:embed="rId3"/>
          <a:stretch>
            <a:fillRect/>
          </a:stretch>
        </p:blipFill>
        <p:spPr>
          <a:xfrm>
            <a:off x="7012967" y="1665204"/>
            <a:ext cx="707887" cy="707887"/>
          </a:xfrm>
          <a:prstGeom prst="rect">
            <a:avLst/>
          </a:prstGeom>
        </p:spPr>
      </p:pic>
      <p:pic>
        <p:nvPicPr>
          <p:cNvPr id="9" name="Picture 8">
            <a:extLst>
              <a:ext uri="{FF2B5EF4-FFF2-40B4-BE49-F238E27FC236}">
                <a16:creationId xmlns:a16="http://schemas.microsoft.com/office/drawing/2014/main" id="{6F33F564-71F3-0547-998C-F206902B0F53}"/>
              </a:ext>
            </a:extLst>
          </p:cNvPr>
          <p:cNvPicPr>
            <a:picLocks noChangeAspect="1"/>
          </p:cNvPicPr>
          <p:nvPr/>
        </p:nvPicPr>
        <p:blipFill>
          <a:blip r:embed="rId4"/>
          <a:stretch>
            <a:fillRect/>
          </a:stretch>
        </p:blipFill>
        <p:spPr>
          <a:xfrm>
            <a:off x="1669599" y="1673779"/>
            <a:ext cx="762000" cy="762000"/>
          </a:xfrm>
          <a:prstGeom prst="rect">
            <a:avLst/>
          </a:prstGeom>
        </p:spPr>
      </p:pic>
      <p:graphicFrame>
        <p:nvGraphicFramePr>
          <p:cNvPr id="10" name="Content Placeholder 5">
            <a:extLst>
              <a:ext uri="{FF2B5EF4-FFF2-40B4-BE49-F238E27FC236}">
                <a16:creationId xmlns:a16="http://schemas.microsoft.com/office/drawing/2014/main" id="{A0A0C09B-D6DC-4C44-A3C3-A1C6D25D5473}"/>
              </a:ext>
            </a:extLst>
          </p:cNvPr>
          <p:cNvGraphicFramePr>
            <a:graphicFrameLocks/>
          </p:cNvGraphicFramePr>
          <p:nvPr>
            <p:extLst>
              <p:ext uri="{D42A27DB-BD31-4B8C-83A1-F6EECF244321}">
                <p14:modId xmlns:p14="http://schemas.microsoft.com/office/powerpoint/2010/main" val="3662915895"/>
              </p:ext>
            </p:extLst>
          </p:nvPr>
        </p:nvGraphicFramePr>
        <p:xfrm>
          <a:off x="6629400" y="1981200"/>
          <a:ext cx="5359400" cy="409416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5945328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6EC2-3DC1-5B44-8F72-10E0479DAC8E}"/>
              </a:ext>
            </a:extLst>
          </p:cNvPr>
          <p:cNvSpPr>
            <a:spLocks noGrp="1"/>
          </p:cNvSpPr>
          <p:nvPr>
            <p:ph type="title"/>
          </p:nvPr>
        </p:nvSpPr>
        <p:spPr>
          <a:xfrm>
            <a:off x="431800" y="310117"/>
            <a:ext cx="11328829" cy="817561"/>
          </a:xfrm>
        </p:spPr>
        <p:txBody>
          <a:bodyPr/>
          <a:lstStyle/>
          <a:p>
            <a:r>
              <a:rPr lang="en-US" dirty="0"/>
              <a:t>Encode more variables – but not too many</a:t>
            </a:r>
          </a:p>
        </p:txBody>
      </p:sp>
      <p:graphicFrame>
        <p:nvGraphicFramePr>
          <p:cNvPr id="6" name="Content Placeholder 5">
            <a:extLst>
              <a:ext uri="{FF2B5EF4-FFF2-40B4-BE49-F238E27FC236}">
                <a16:creationId xmlns:a16="http://schemas.microsoft.com/office/drawing/2014/main" id="{AB7064B7-4DF0-D04C-A7D5-259A33DA9ABF}"/>
              </a:ext>
            </a:extLst>
          </p:cNvPr>
          <p:cNvGraphicFramePr>
            <a:graphicFrameLocks noGrp="1"/>
          </p:cNvGraphicFramePr>
          <p:nvPr>
            <p:ph idx="1"/>
            <p:extLst>
              <p:ext uri="{D42A27DB-BD31-4B8C-83A1-F6EECF244321}">
                <p14:modId xmlns:p14="http://schemas.microsoft.com/office/powerpoint/2010/main" val="1939056764"/>
              </p:ext>
            </p:extLst>
          </p:nvPr>
        </p:nvGraphicFramePr>
        <p:xfrm>
          <a:off x="431800" y="1981200"/>
          <a:ext cx="5359400" cy="4094163"/>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a:extLst>
              <a:ext uri="{FF2B5EF4-FFF2-40B4-BE49-F238E27FC236}">
                <a16:creationId xmlns:a16="http://schemas.microsoft.com/office/drawing/2014/main" id="{85FC773D-4157-034B-A390-9AEF3499222B}"/>
              </a:ext>
            </a:extLst>
          </p:cNvPr>
          <p:cNvSpPr>
            <a:spLocks noGrp="1"/>
          </p:cNvSpPr>
          <p:nvPr>
            <p:ph type="sldNum" sz="quarter" idx="10"/>
          </p:nvPr>
        </p:nvSpPr>
        <p:spPr/>
        <p:txBody>
          <a:bodyPr/>
          <a:lstStyle/>
          <a:p>
            <a:fld id="{C0D6EFB9-9230-4B7B-84CF-BF17657CE3F9}" type="slidenum">
              <a:rPr lang="en-US" smtClean="0"/>
              <a:t>58</a:t>
            </a:fld>
            <a:endParaRPr lang="en-US"/>
          </a:p>
        </p:txBody>
      </p:sp>
      <p:pic>
        <p:nvPicPr>
          <p:cNvPr id="8" name="Picture 7">
            <a:extLst>
              <a:ext uri="{FF2B5EF4-FFF2-40B4-BE49-F238E27FC236}">
                <a16:creationId xmlns:a16="http://schemas.microsoft.com/office/drawing/2014/main" id="{B9EF4CB8-A35E-0740-8142-C96B253CCEF5}"/>
              </a:ext>
            </a:extLst>
          </p:cNvPr>
          <p:cNvPicPr>
            <a:picLocks noChangeAspect="1"/>
          </p:cNvPicPr>
          <p:nvPr/>
        </p:nvPicPr>
        <p:blipFill>
          <a:blip r:embed="rId4"/>
          <a:stretch>
            <a:fillRect/>
          </a:stretch>
        </p:blipFill>
        <p:spPr>
          <a:xfrm>
            <a:off x="7019768" y="1309431"/>
            <a:ext cx="707887" cy="707887"/>
          </a:xfrm>
          <a:prstGeom prst="rect">
            <a:avLst/>
          </a:prstGeom>
        </p:spPr>
      </p:pic>
      <p:pic>
        <p:nvPicPr>
          <p:cNvPr id="9" name="Picture 8">
            <a:extLst>
              <a:ext uri="{FF2B5EF4-FFF2-40B4-BE49-F238E27FC236}">
                <a16:creationId xmlns:a16="http://schemas.microsoft.com/office/drawing/2014/main" id="{6F33F564-71F3-0547-998C-F206902B0F53}"/>
              </a:ext>
            </a:extLst>
          </p:cNvPr>
          <p:cNvPicPr>
            <a:picLocks noChangeAspect="1"/>
          </p:cNvPicPr>
          <p:nvPr/>
        </p:nvPicPr>
        <p:blipFill>
          <a:blip r:embed="rId5"/>
          <a:stretch>
            <a:fillRect/>
          </a:stretch>
        </p:blipFill>
        <p:spPr>
          <a:xfrm>
            <a:off x="1676400" y="1318006"/>
            <a:ext cx="762000" cy="762000"/>
          </a:xfrm>
          <a:prstGeom prst="rect">
            <a:avLst/>
          </a:prstGeom>
        </p:spPr>
      </p:pic>
      <p:graphicFrame>
        <p:nvGraphicFramePr>
          <p:cNvPr id="11" name="Content Placeholder 5">
            <a:extLst>
              <a:ext uri="{FF2B5EF4-FFF2-40B4-BE49-F238E27FC236}">
                <a16:creationId xmlns:a16="http://schemas.microsoft.com/office/drawing/2014/main" id="{5321CB8D-4A75-B747-A56C-094E700BC3E9}"/>
              </a:ext>
            </a:extLst>
          </p:cNvPr>
          <p:cNvGraphicFramePr>
            <a:graphicFrameLocks/>
          </p:cNvGraphicFramePr>
          <p:nvPr>
            <p:extLst>
              <p:ext uri="{D42A27DB-BD31-4B8C-83A1-F6EECF244321}">
                <p14:modId xmlns:p14="http://schemas.microsoft.com/office/powerpoint/2010/main" val="3894291112"/>
              </p:ext>
            </p:extLst>
          </p:nvPr>
        </p:nvGraphicFramePr>
        <p:xfrm>
          <a:off x="6337300" y="1981200"/>
          <a:ext cx="5359400" cy="4094163"/>
        </p:xfrm>
        <a:graphic>
          <a:graphicData uri="http://schemas.openxmlformats.org/drawingml/2006/chart">
            <c:chart xmlns:c="http://schemas.openxmlformats.org/drawingml/2006/chart" xmlns:r="http://schemas.openxmlformats.org/officeDocument/2006/relationships" r:id="rId6"/>
          </a:graphicData>
        </a:graphic>
      </p:graphicFrame>
      <p:sp>
        <p:nvSpPr>
          <p:cNvPr id="3" name="Oval 2">
            <a:extLst>
              <a:ext uri="{FF2B5EF4-FFF2-40B4-BE49-F238E27FC236}">
                <a16:creationId xmlns:a16="http://schemas.microsoft.com/office/drawing/2014/main" id="{766487AD-76DF-1C4A-A131-AA450D4EB20A}"/>
              </a:ext>
            </a:extLst>
          </p:cNvPr>
          <p:cNvSpPr/>
          <p:nvPr/>
        </p:nvSpPr>
        <p:spPr>
          <a:xfrm>
            <a:off x="4487013" y="5139906"/>
            <a:ext cx="381000" cy="381000"/>
          </a:xfrm>
          <a:prstGeom prst="ellipse">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E3F7D198-B45B-4745-A240-522B70F7D113}"/>
              </a:ext>
            </a:extLst>
          </p:cNvPr>
          <p:cNvSpPr/>
          <p:nvPr/>
        </p:nvSpPr>
        <p:spPr>
          <a:xfrm>
            <a:off x="4563213" y="5292306"/>
            <a:ext cx="228600" cy="228600"/>
          </a:xfrm>
          <a:prstGeom prst="ellipse">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ED86EE53-451B-B74B-9F88-3AE04578C935}"/>
              </a:ext>
            </a:extLst>
          </p:cNvPr>
          <p:cNvSpPr/>
          <p:nvPr/>
        </p:nvSpPr>
        <p:spPr>
          <a:xfrm>
            <a:off x="4620363" y="5406606"/>
            <a:ext cx="114300" cy="114300"/>
          </a:xfrm>
          <a:prstGeom prst="ellipse">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dirty="0">
                <a:solidFill>
                  <a:schemeClr val="accent1"/>
                </a:solidFill>
              </a:rPr>
              <a:t>5</a:t>
            </a:r>
          </a:p>
        </p:txBody>
      </p:sp>
      <p:sp>
        <p:nvSpPr>
          <p:cNvPr id="7" name="TextBox 6">
            <a:extLst>
              <a:ext uri="{FF2B5EF4-FFF2-40B4-BE49-F238E27FC236}">
                <a16:creationId xmlns:a16="http://schemas.microsoft.com/office/drawing/2014/main" id="{8015DF43-3824-AB49-AA81-FC6808C3D3EE}"/>
              </a:ext>
            </a:extLst>
          </p:cNvPr>
          <p:cNvSpPr txBox="1"/>
          <p:nvPr/>
        </p:nvSpPr>
        <p:spPr>
          <a:xfrm>
            <a:off x="4528514" y="5252725"/>
            <a:ext cx="297999" cy="215444"/>
          </a:xfrm>
          <a:prstGeom prst="rect">
            <a:avLst/>
          </a:prstGeom>
          <a:noFill/>
        </p:spPr>
        <p:txBody>
          <a:bodyPr wrap="square" rtlCol="0">
            <a:spAutoFit/>
          </a:bodyPr>
          <a:lstStyle/>
          <a:p>
            <a:r>
              <a:rPr lang="en-US" sz="800" dirty="0"/>
              <a:t>10</a:t>
            </a:r>
          </a:p>
        </p:txBody>
      </p:sp>
      <p:sp>
        <p:nvSpPr>
          <p:cNvPr id="14" name="TextBox 13">
            <a:extLst>
              <a:ext uri="{FF2B5EF4-FFF2-40B4-BE49-F238E27FC236}">
                <a16:creationId xmlns:a16="http://schemas.microsoft.com/office/drawing/2014/main" id="{6A9B913A-6DF8-3C42-B21C-A9A43CDBAD7A}"/>
              </a:ext>
            </a:extLst>
          </p:cNvPr>
          <p:cNvSpPr txBox="1"/>
          <p:nvPr/>
        </p:nvSpPr>
        <p:spPr>
          <a:xfrm>
            <a:off x="4528514" y="5124490"/>
            <a:ext cx="297999" cy="215444"/>
          </a:xfrm>
          <a:prstGeom prst="rect">
            <a:avLst/>
          </a:prstGeom>
          <a:noFill/>
        </p:spPr>
        <p:txBody>
          <a:bodyPr wrap="square" rtlCol="0">
            <a:spAutoFit/>
          </a:bodyPr>
          <a:lstStyle/>
          <a:p>
            <a:r>
              <a:rPr lang="en-US" sz="800" dirty="0"/>
              <a:t>20</a:t>
            </a:r>
          </a:p>
        </p:txBody>
      </p:sp>
      <p:sp>
        <p:nvSpPr>
          <p:cNvPr id="15" name="Oval 14">
            <a:extLst>
              <a:ext uri="{FF2B5EF4-FFF2-40B4-BE49-F238E27FC236}">
                <a16:creationId xmlns:a16="http://schemas.microsoft.com/office/drawing/2014/main" id="{695C0A9C-ACFA-0A44-AAD7-134450750BCA}"/>
              </a:ext>
            </a:extLst>
          </p:cNvPr>
          <p:cNvSpPr/>
          <p:nvPr/>
        </p:nvSpPr>
        <p:spPr>
          <a:xfrm>
            <a:off x="4987617" y="5217727"/>
            <a:ext cx="185196" cy="18519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F2AA0D27-24E2-1444-BB24-872C01E0B923}"/>
              </a:ext>
            </a:extLst>
          </p:cNvPr>
          <p:cNvSpPr/>
          <p:nvPr/>
        </p:nvSpPr>
        <p:spPr>
          <a:xfrm>
            <a:off x="4987617" y="4973798"/>
            <a:ext cx="185196" cy="18519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34813156-8186-944F-A1B4-500F816B5A86}"/>
              </a:ext>
            </a:extLst>
          </p:cNvPr>
          <p:cNvSpPr/>
          <p:nvPr/>
        </p:nvSpPr>
        <p:spPr>
          <a:xfrm>
            <a:off x="4987617" y="5468169"/>
            <a:ext cx="185196" cy="18519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TextBox 19">
            <a:extLst>
              <a:ext uri="{FF2B5EF4-FFF2-40B4-BE49-F238E27FC236}">
                <a16:creationId xmlns:a16="http://schemas.microsoft.com/office/drawing/2014/main" id="{37BCD2D6-E3AB-C645-BE08-2E81031AB0D4}"/>
              </a:ext>
            </a:extLst>
          </p:cNvPr>
          <p:cNvSpPr txBox="1"/>
          <p:nvPr/>
        </p:nvSpPr>
        <p:spPr>
          <a:xfrm>
            <a:off x="5124256" y="4953000"/>
            <a:ext cx="673696" cy="215444"/>
          </a:xfrm>
          <a:prstGeom prst="rect">
            <a:avLst/>
          </a:prstGeom>
          <a:noFill/>
        </p:spPr>
        <p:txBody>
          <a:bodyPr wrap="square" rtlCol="0">
            <a:spAutoFit/>
          </a:bodyPr>
          <a:lstStyle/>
          <a:p>
            <a:r>
              <a:rPr lang="en-US" sz="800" dirty="0"/>
              <a:t>Saab</a:t>
            </a:r>
          </a:p>
        </p:txBody>
      </p:sp>
      <p:sp>
        <p:nvSpPr>
          <p:cNvPr id="21" name="TextBox 20">
            <a:extLst>
              <a:ext uri="{FF2B5EF4-FFF2-40B4-BE49-F238E27FC236}">
                <a16:creationId xmlns:a16="http://schemas.microsoft.com/office/drawing/2014/main" id="{21327250-BF10-F54D-A5B6-9F324A00C9C7}"/>
              </a:ext>
            </a:extLst>
          </p:cNvPr>
          <p:cNvSpPr txBox="1"/>
          <p:nvPr/>
        </p:nvSpPr>
        <p:spPr>
          <a:xfrm>
            <a:off x="5124256" y="5187479"/>
            <a:ext cx="673696" cy="215444"/>
          </a:xfrm>
          <a:prstGeom prst="rect">
            <a:avLst/>
          </a:prstGeom>
          <a:noFill/>
        </p:spPr>
        <p:txBody>
          <a:bodyPr wrap="square" rtlCol="0">
            <a:spAutoFit/>
          </a:bodyPr>
          <a:lstStyle/>
          <a:p>
            <a:r>
              <a:rPr lang="en-US" sz="800" dirty="0"/>
              <a:t>Volvo</a:t>
            </a:r>
          </a:p>
        </p:txBody>
      </p:sp>
      <p:sp>
        <p:nvSpPr>
          <p:cNvPr id="22" name="TextBox 21">
            <a:extLst>
              <a:ext uri="{FF2B5EF4-FFF2-40B4-BE49-F238E27FC236}">
                <a16:creationId xmlns:a16="http://schemas.microsoft.com/office/drawing/2014/main" id="{A7AAC3E7-8029-C04B-BE17-03569F03325D}"/>
              </a:ext>
            </a:extLst>
          </p:cNvPr>
          <p:cNvSpPr txBox="1"/>
          <p:nvPr/>
        </p:nvSpPr>
        <p:spPr>
          <a:xfrm>
            <a:off x="5124256" y="5443349"/>
            <a:ext cx="673696" cy="215444"/>
          </a:xfrm>
          <a:prstGeom prst="rect">
            <a:avLst/>
          </a:prstGeom>
          <a:noFill/>
        </p:spPr>
        <p:txBody>
          <a:bodyPr wrap="square" rtlCol="0">
            <a:spAutoFit/>
          </a:bodyPr>
          <a:lstStyle/>
          <a:p>
            <a:r>
              <a:rPr lang="en-US" sz="800" dirty="0"/>
              <a:t>AMG</a:t>
            </a:r>
          </a:p>
        </p:txBody>
      </p:sp>
      <p:sp>
        <p:nvSpPr>
          <p:cNvPr id="23" name="TextBox 22">
            <a:extLst>
              <a:ext uri="{FF2B5EF4-FFF2-40B4-BE49-F238E27FC236}">
                <a16:creationId xmlns:a16="http://schemas.microsoft.com/office/drawing/2014/main" id="{6FD68769-B5D3-524A-8920-B1419E8953B1}"/>
              </a:ext>
            </a:extLst>
          </p:cNvPr>
          <p:cNvSpPr txBox="1"/>
          <p:nvPr/>
        </p:nvSpPr>
        <p:spPr>
          <a:xfrm>
            <a:off x="906990" y="6130355"/>
            <a:ext cx="3603172" cy="584775"/>
          </a:xfrm>
          <a:prstGeom prst="rect">
            <a:avLst/>
          </a:prstGeom>
          <a:noFill/>
        </p:spPr>
        <p:txBody>
          <a:bodyPr wrap="square" rtlCol="0">
            <a:spAutoFit/>
          </a:bodyPr>
          <a:lstStyle/>
          <a:p>
            <a:r>
              <a:rPr lang="en-US" sz="1600" dirty="0"/>
              <a:t>Best just not to do this in PowerPoint/Excel – use ggplot2</a:t>
            </a:r>
          </a:p>
        </p:txBody>
      </p:sp>
    </p:spTree>
    <p:extLst>
      <p:ext uri="{BB962C8B-B14F-4D97-AF65-F5344CB8AC3E}">
        <p14:creationId xmlns:p14="http://schemas.microsoft.com/office/powerpoint/2010/main" val="5825646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B0C99-28A4-3847-9F7A-9A8EEABAC46A}"/>
              </a:ext>
            </a:extLst>
          </p:cNvPr>
          <p:cNvSpPr>
            <a:spLocks noGrp="1"/>
          </p:cNvSpPr>
          <p:nvPr>
            <p:ph type="title"/>
          </p:nvPr>
        </p:nvSpPr>
        <p:spPr/>
        <p:txBody>
          <a:bodyPr/>
          <a:lstStyle/>
          <a:p>
            <a:r>
              <a:rPr lang="en-US" dirty="0"/>
              <a:t>Tables</a:t>
            </a:r>
          </a:p>
        </p:txBody>
      </p:sp>
    </p:spTree>
    <p:extLst>
      <p:ext uri="{BB962C8B-B14F-4D97-AF65-F5344CB8AC3E}">
        <p14:creationId xmlns:p14="http://schemas.microsoft.com/office/powerpoint/2010/main" val="1483004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F591D-9291-BE42-A7D7-BD458F910914}"/>
              </a:ext>
            </a:extLst>
          </p:cNvPr>
          <p:cNvSpPr>
            <a:spLocks noGrp="1"/>
          </p:cNvSpPr>
          <p:nvPr>
            <p:ph type="title"/>
          </p:nvPr>
        </p:nvSpPr>
        <p:spPr/>
        <p:txBody>
          <a:bodyPr/>
          <a:lstStyle/>
          <a:p>
            <a:r>
              <a:rPr lang="en-US" dirty="0"/>
              <a:t>Book Club Time</a:t>
            </a:r>
          </a:p>
        </p:txBody>
      </p:sp>
      <p:sp>
        <p:nvSpPr>
          <p:cNvPr id="3" name="Content Placeholder 2">
            <a:extLst>
              <a:ext uri="{FF2B5EF4-FFF2-40B4-BE49-F238E27FC236}">
                <a16:creationId xmlns:a16="http://schemas.microsoft.com/office/drawing/2014/main" id="{782D0A05-BD27-8549-B8FB-AB585F119B53}"/>
              </a:ext>
            </a:extLst>
          </p:cNvPr>
          <p:cNvSpPr>
            <a:spLocks noGrp="1"/>
          </p:cNvSpPr>
          <p:nvPr>
            <p:ph idx="1"/>
          </p:nvPr>
        </p:nvSpPr>
        <p:spPr/>
        <p:txBody>
          <a:bodyPr/>
          <a:lstStyle/>
          <a:p>
            <a:pPr marL="285750" indent="-285750">
              <a:buFont typeface="Arial" panose="020B0604020202020204" pitchFamily="34" charset="0"/>
              <a:buChar char="•"/>
            </a:pPr>
            <a:r>
              <a:rPr lang="en-US" dirty="0"/>
              <a:t>Is it ok to have a non-zero baseline when graphing data?</a:t>
            </a:r>
          </a:p>
          <a:p>
            <a:pPr marL="285750" indent="-285750">
              <a:buFont typeface="Arial" panose="020B0604020202020204" pitchFamily="34" charset="0"/>
              <a:buChar char="•"/>
            </a:pPr>
            <a:r>
              <a:rPr lang="en-US" dirty="0"/>
              <a:t>How is the way that we process tables different from how we process graphs? What are the pros and cons to presenting data in tables versus graphs? In what circumstances does tables make sense? When should you avoid tables?</a:t>
            </a:r>
          </a:p>
          <a:p>
            <a:pPr marL="285750" indent="-285750">
              <a:buFont typeface="Arial" panose="020B0604020202020204" pitchFamily="34" charset="0"/>
              <a:buChar char="•"/>
            </a:pPr>
            <a:r>
              <a:rPr lang="en-US" dirty="0"/>
              <a:t>When graphing data, when should you include the y-axis label and when should it be omitted?</a:t>
            </a:r>
          </a:p>
          <a:p>
            <a:pPr marL="285750" indent="-285750">
              <a:buFont typeface="Arial" panose="020B0604020202020204" pitchFamily="34" charset="0"/>
              <a:buChar char="•"/>
            </a:pPr>
            <a:r>
              <a:rPr lang="en-US" dirty="0"/>
              <a:t>What is the purpose of graphing data in multiple ways? Why are iterations important?</a:t>
            </a:r>
          </a:p>
          <a:p>
            <a:pPr marL="285750" indent="-285750">
              <a:buFont typeface="Arial" panose="020B0604020202020204" pitchFamily="34" charset="0"/>
              <a:buChar char="•"/>
            </a:pPr>
            <a:r>
              <a:rPr lang="en-US" dirty="0"/>
              <a:t>Most graphs are bars and lines. When does it make sense to use the more familiar/novel types versus more “sexy?”</a:t>
            </a:r>
          </a:p>
          <a:p>
            <a:pPr marL="285750" indent="-285750">
              <a:buFont typeface="Arial" panose="020B0604020202020204" pitchFamily="34" charset="0"/>
              <a:buChar char="•"/>
            </a:pPr>
            <a:r>
              <a:rPr lang="en-US" dirty="0"/>
              <a:t>Are there examples of data that you have graphed in the past for other class that you wish you could redo now?</a:t>
            </a:r>
          </a:p>
          <a:p>
            <a:pPr marL="285750" indent="-285750">
              <a:buFont typeface="Arial" panose="020B0604020202020204" pitchFamily="34" charset="0"/>
              <a:buChar char="•"/>
            </a:pPr>
            <a:r>
              <a:rPr lang="en-US" dirty="0"/>
              <a:t>Have professors/peers/co-workers pushed you on how data has been historically graphed?</a:t>
            </a:r>
          </a:p>
          <a:p>
            <a:pPr marL="285750" indent="-285750">
              <a:buFont typeface="Arial" panose="020B0604020202020204" pitchFamily="34" charset="0"/>
              <a:buChar char="•"/>
            </a:pPr>
            <a:r>
              <a:rPr lang="en-US" dirty="0"/>
              <a:t>What are visualization design choices that you will be conscientious of in the future?</a:t>
            </a:r>
          </a:p>
        </p:txBody>
      </p:sp>
      <p:sp>
        <p:nvSpPr>
          <p:cNvPr id="4" name="Slide Number Placeholder 3">
            <a:extLst>
              <a:ext uri="{FF2B5EF4-FFF2-40B4-BE49-F238E27FC236}">
                <a16:creationId xmlns:a16="http://schemas.microsoft.com/office/drawing/2014/main" id="{E49C53F8-B5FF-2847-90C6-D954A027CA3F}"/>
              </a:ext>
            </a:extLst>
          </p:cNvPr>
          <p:cNvSpPr>
            <a:spLocks noGrp="1"/>
          </p:cNvSpPr>
          <p:nvPr>
            <p:ph type="sldNum" sz="quarter" idx="10"/>
          </p:nvPr>
        </p:nvSpPr>
        <p:spPr/>
        <p:txBody>
          <a:bodyPr/>
          <a:lstStyle/>
          <a:p>
            <a:fld id="{C0D6EFB9-9230-4B7B-84CF-BF17657CE3F9}" type="slidenum">
              <a:rPr lang="en-US" smtClean="0"/>
              <a:t>6</a:t>
            </a:fld>
            <a:endParaRPr lang="en-US"/>
          </a:p>
        </p:txBody>
      </p:sp>
    </p:spTree>
    <p:extLst>
      <p:ext uri="{BB962C8B-B14F-4D97-AF65-F5344CB8AC3E}">
        <p14:creationId xmlns:p14="http://schemas.microsoft.com/office/powerpoint/2010/main" val="8916819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6E56-A8D2-A144-B96B-B86C84E8DD55}"/>
              </a:ext>
            </a:extLst>
          </p:cNvPr>
          <p:cNvSpPr>
            <a:spLocks noGrp="1"/>
          </p:cNvSpPr>
          <p:nvPr>
            <p:ph type="title"/>
          </p:nvPr>
        </p:nvSpPr>
        <p:spPr/>
        <p:txBody>
          <a:bodyPr/>
          <a:lstStyle/>
          <a:p>
            <a:r>
              <a:rPr lang="en-US" dirty="0"/>
              <a:t>Use colors lightly</a:t>
            </a:r>
          </a:p>
        </p:txBody>
      </p:sp>
      <p:sp>
        <p:nvSpPr>
          <p:cNvPr id="4" name="Slide Number Placeholder 3">
            <a:extLst>
              <a:ext uri="{FF2B5EF4-FFF2-40B4-BE49-F238E27FC236}">
                <a16:creationId xmlns:a16="http://schemas.microsoft.com/office/drawing/2014/main" id="{D6CDA1EF-16D4-8E44-9D2A-72A6E37622A3}"/>
              </a:ext>
            </a:extLst>
          </p:cNvPr>
          <p:cNvSpPr>
            <a:spLocks noGrp="1"/>
          </p:cNvSpPr>
          <p:nvPr>
            <p:ph type="sldNum" sz="quarter" idx="10"/>
          </p:nvPr>
        </p:nvSpPr>
        <p:spPr/>
        <p:txBody>
          <a:bodyPr/>
          <a:lstStyle/>
          <a:p>
            <a:fld id="{C0D6EFB9-9230-4B7B-84CF-BF17657CE3F9}" type="slidenum">
              <a:rPr lang="en-US" smtClean="0"/>
              <a:t>60</a:t>
            </a:fld>
            <a:endParaRPr lang="en-US"/>
          </a:p>
        </p:txBody>
      </p:sp>
      <p:graphicFrame>
        <p:nvGraphicFramePr>
          <p:cNvPr id="7" name="Table 7">
            <a:extLst>
              <a:ext uri="{FF2B5EF4-FFF2-40B4-BE49-F238E27FC236}">
                <a16:creationId xmlns:a16="http://schemas.microsoft.com/office/drawing/2014/main" id="{E112E7A6-2FD2-E946-8A12-32A0605824F6}"/>
              </a:ext>
            </a:extLst>
          </p:cNvPr>
          <p:cNvGraphicFramePr>
            <a:graphicFrameLocks noGrp="1"/>
          </p:cNvGraphicFramePr>
          <p:nvPr>
            <p:extLst>
              <p:ext uri="{D42A27DB-BD31-4B8C-83A1-F6EECF244321}">
                <p14:modId xmlns:p14="http://schemas.microsoft.com/office/powerpoint/2010/main" val="1440757240"/>
              </p:ext>
            </p:extLst>
          </p:nvPr>
        </p:nvGraphicFramePr>
        <p:xfrm>
          <a:off x="1066800" y="2590675"/>
          <a:ext cx="4343400" cy="2667125"/>
        </p:xfrm>
        <a:graphic>
          <a:graphicData uri="http://schemas.openxmlformats.org/drawingml/2006/table">
            <a:tbl>
              <a:tblPr firstRow="1" bandRow="1">
                <a:tableStyleId>{2D5ABB26-0587-4C30-8999-92F81FD0307C}</a:tableStyleId>
              </a:tblPr>
              <a:tblGrid>
                <a:gridCol w="1447800">
                  <a:extLst>
                    <a:ext uri="{9D8B030D-6E8A-4147-A177-3AD203B41FA5}">
                      <a16:colId xmlns:a16="http://schemas.microsoft.com/office/drawing/2014/main" val="2673290382"/>
                    </a:ext>
                  </a:extLst>
                </a:gridCol>
                <a:gridCol w="1447800">
                  <a:extLst>
                    <a:ext uri="{9D8B030D-6E8A-4147-A177-3AD203B41FA5}">
                      <a16:colId xmlns:a16="http://schemas.microsoft.com/office/drawing/2014/main" val="2007361276"/>
                    </a:ext>
                  </a:extLst>
                </a:gridCol>
                <a:gridCol w="1447800">
                  <a:extLst>
                    <a:ext uri="{9D8B030D-6E8A-4147-A177-3AD203B41FA5}">
                      <a16:colId xmlns:a16="http://schemas.microsoft.com/office/drawing/2014/main" val="3018121002"/>
                    </a:ext>
                  </a:extLst>
                </a:gridCol>
              </a:tblGrid>
              <a:tr h="634765">
                <a:tc>
                  <a:txBody>
                    <a:bodyPr/>
                    <a:lstStyle/>
                    <a:p>
                      <a:pPr algn="ctr"/>
                      <a:r>
                        <a:rPr lang="en-US" sz="1600" dirty="0"/>
                        <a:t>Tier</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r>
                        <a:rPr lang="en-US" sz="1600" dirty="0"/>
                        <a:t># of Accounts</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r>
                        <a:rPr lang="en-US" sz="1600" dirty="0"/>
                        <a:t>% Accounts</a:t>
                      </a:r>
                    </a:p>
                  </a:txBody>
                  <a:tcPr anchor="ctr">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929488242"/>
                  </a:ext>
                </a:extLst>
              </a:tr>
              <a:tr h="406472">
                <a:tc>
                  <a:txBody>
                    <a:bodyPr/>
                    <a:lstStyle/>
                    <a:p>
                      <a:pPr algn="r"/>
                      <a:r>
                        <a:rPr lang="en-US" sz="1600" dirty="0"/>
                        <a:t>A+   </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lang="en-US" sz="1600" dirty="0"/>
                        <a:t>77</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r"/>
                      <a:r>
                        <a:rPr lang="en-US" sz="1600" dirty="0"/>
                        <a:t>7%</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97012785"/>
                  </a:ext>
                </a:extLst>
              </a:tr>
              <a:tr h="406472">
                <a:tc>
                  <a:txBody>
                    <a:bodyPr/>
                    <a:lstStyle/>
                    <a:p>
                      <a:pPr algn="r"/>
                      <a:r>
                        <a:rPr lang="en-US" sz="1600" dirty="0"/>
                        <a:t>A</a:t>
                      </a:r>
                    </a:p>
                  </a:txBody>
                  <a:tcPr>
                    <a:lnR w="12700" cap="flat" cmpd="sng" algn="ctr">
                      <a:solidFill>
                        <a:schemeClr val="tx1"/>
                      </a:solidFill>
                      <a:prstDash val="solid"/>
                      <a:round/>
                      <a:headEnd type="none" w="med" len="med"/>
                      <a:tailEnd type="none" w="med" len="med"/>
                    </a:lnR>
                  </a:tcPr>
                </a:tc>
                <a:tc>
                  <a:txBody>
                    <a:bodyPr/>
                    <a:lstStyle/>
                    <a:p>
                      <a:pPr algn="r"/>
                      <a:r>
                        <a:rPr lang="en-US" sz="1600" dirty="0"/>
                        <a:t>19</a:t>
                      </a:r>
                    </a:p>
                  </a:txBody>
                  <a:tcPr>
                    <a:lnL w="12700" cap="flat" cmpd="sng" algn="ctr">
                      <a:solidFill>
                        <a:schemeClr val="tx1"/>
                      </a:solidFill>
                      <a:prstDash val="solid"/>
                      <a:round/>
                      <a:headEnd type="none" w="med" len="med"/>
                      <a:tailEnd type="none" w="med" len="med"/>
                    </a:lnL>
                  </a:tcPr>
                </a:tc>
                <a:tc>
                  <a:txBody>
                    <a:bodyPr/>
                    <a:lstStyle/>
                    <a:p>
                      <a:pPr algn="r"/>
                      <a:r>
                        <a:rPr lang="en-US" sz="1600" dirty="0"/>
                        <a:t>1%</a:t>
                      </a:r>
                    </a:p>
                  </a:txBody>
                  <a:tcPr/>
                </a:tc>
                <a:extLst>
                  <a:ext uri="{0D108BD9-81ED-4DB2-BD59-A6C34878D82A}">
                    <a16:rowId xmlns:a16="http://schemas.microsoft.com/office/drawing/2014/main" val="1917627864"/>
                  </a:ext>
                </a:extLst>
              </a:tr>
              <a:tr h="406472">
                <a:tc>
                  <a:txBody>
                    <a:bodyPr/>
                    <a:lstStyle/>
                    <a:p>
                      <a:pPr algn="r"/>
                      <a:r>
                        <a:rPr lang="en-US" sz="1600" dirty="0"/>
                        <a:t>B</a:t>
                      </a:r>
                    </a:p>
                  </a:txBody>
                  <a:tcPr>
                    <a:lnR w="12700" cap="flat" cmpd="sng" algn="ctr">
                      <a:solidFill>
                        <a:schemeClr val="tx1"/>
                      </a:solidFill>
                      <a:prstDash val="solid"/>
                      <a:round/>
                      <a:headEnd type="none" w="med" len="med"/>
                      <a:tailEnd type="none" w="med" len="med"/>
                    </a:lnR>
                  </a:tcPr>
                </a:tc>
                <a:tc>
                  <a:txBody>
                    <a:bodyPr/>
                    <a:lstStyle/>
                    <a:p>
                      <a:pPr algn="r"/>
                      <a:r>
                        <a:rPr lang="en-US" sz="1600" dirty="0"/>
                        <a:t>338</a:t>
                      </a:r>
                    </a:p>
                  </a:txBody>
                  <a:tcPr>
                    <a:lnL w="12700" cap="flat" cmpd="sng" algn="ctr">
                      <a:solidFill>
                        <a:schemeClr val="tx1"/>
                      </a:solidFill>
                      <a:prstDash val="solid"/>
                      <a:round/>
                      <a:headEnd type="none" w="med" len="med"/>
                      <a:tailEnd type="none" w="med" len="med"/>
                    </a:lnL>
                  </a:tcPr>
                </a:tc>
                <a:tc>
                  <a:txBody>
                    <a:bodyPr/>
                    <a:lstStyle/>
                    <a:p>
                      <a:pPr algn="r"/>
                      <a:r>
                        <a:rPr lang="en-US" sz="1600" dirty="0"/>
                        <a:t>31.%</a:t>
                      </a:r>
                    </a:p>
                  </a:txBody>
                  <a:tcPr/>
                </a:tc>
                <a:extLst>
                  <a:ext uri="{0D108BD9-81ED-4DB2-BD59-A6C34878D82A}">
                    <a16:rowId xmlns:a16="http://schemas.microsoft.com/office/drawing/2014/main" val="4062293944"/>
                  </a:ext>
                </a:extLst>
              </a:tr>
              <a:tr h="406472">
                <a:tc>
                  <a:txBody>
                    <a:bodyPr/>
                    <a:lstStyle/>
                    <a:p>
                      <a:pPr algn="r"/>
                      <a:r>
                        <a:rPr lang="en-US" sz="1600" dirty="0"/>
                        <a:t>C</a:t>
                      </a:r>
                    </a:p>
                  </a:txBody>
                  <a:tcPr>
                    <a:lnR w="12700" cap="flat" cmpd="sng" algn="ctr">
                      <a:solidFill>
                        <a:schemeClr val="tx1"/>
                      </a:solidFill>
                      <a:prstDash val="solid"/>
                      <a:round/>
                      <a:headEnd type="none" w="med" len="med"/>
                      <a:tailEnd type="none" w="med" len="med"/>
                    </a:lnR>
                  </a:tcPr>
                </a:tc>
                <a:tc>
                  <a:txBody>
                    <a:bodyPr/>
                    <a:lstStyle/>
                    <a:p>
                      <a:pPr algn="r"/>
                      <a:r>
                        <a:rPr lang="en-US" sz="1600" dirty="0"/>
                        <a:t>425</a:t>
                      </a:r>
                    </a:p>
                  </a:txBody>
                  <a:tcPr>
                    <a:lnL w="12700" cap="flat" cmpd="sng" algn="ctr">
                      <a:solidFill>
                        <a:schemeClr val="tx1"/>
                      </a:solidFill>
                      <a:prstDash val="solid"/>
                      <a:round/>
                      <a:headEnd type="none" w="med" len="med"/>
                      <a:tailEnd type="none" w="med" len="med"/>
                    </a:lnL>
                  </a:tcPr>
                </a:tc>
                <a:tc>
                  <a:txBody>
                    <a:bodyPr/>
                    <a:lstStyle/>
                    <a:p>
                      <a:pPr algn="r"/>
                      <a:r>
                        <a:rPr lang="en-US" sz="1600" dirty="0"/>
                        <a:t>39%</a:t>
                      </a:r>
                    </a:p>
                  </a:txBody>
                  <a:tcPr/>
                </a:tc>
                <a:extLst>
                  <a:ext uri="{0D108BD9-81ED-4DB2-BD59-A6C34878D82A}">
                    <a16:rowId xmlns:a16="http://schemas.microsoft.com/office/drawing/2014/main" val="607727902"/>
                  </a:ext>
                </a:extLst>
              </a:tr>
              <a:tr h="406472">
                <a:tc>
                  <a:txBody>
                    <a:bodyPr/>
                    <a:lstStyle/>
                    <a:p>
                      <a:pPr algn="r"/>
                      <a:r>
                        <a:rPr lang="en-US" sz="1600" dirty="0"/>
                        <a:t>D</a:t>
                      </a:r>
                    </a:p>
                  </a:txBody>
                  <a:tcPr>
                    <a:lnR w="12700" cap="flat" cmpd="sng" algn="ctr">
                      <a:solidFill>
                        <a:schemeClr val="tx1"/>
                      </a:solidFill>
                      <a:prstDash val="solid"/>
                      <a:round/>
                      <a:headEnd type="none" w="med" len="med"/>
                      <a:tailEnd type="none" w="med" len="med"/>
                    </a:lnR>
                  </a:tcPr>
                </a:tc>
                <a:tc>
                  <a:txBody>
                    <a:bodyPr/>
                    <a:lstStyle/>
                    <a:p>
                      <a:pPr algn="r"/>
                      <a:r>
                        <a:rPr lang="en-US" sz="1600" dirty="0"/>
                        <a:t>24</a:t>
                      </a:r>
                    </a:p>
                  </a:txBody>
                  <a:tcPr>
                    <a:lnL w="12700" cap="flat" cmpd="sng" algn="ctr">
                      <a:solidFill>
                        <a:schemeClr val="tx1"/>
                      </a:solidFill>
                      <a:prstDash val="solid"/>
                      <a:round/>
                      <a:headEnd type="none" w="med" len="med"/>
                      <a:tailEnd type="none" w="med" len="med"/>
                    </a:lnL>
                  </a:tcPr>
                </a:tc>
                <a:tc>
                  <a:txBody>
                    <a:bodyPr/>
                    <a:lstStyle/>
                    <a:p>
                      <a:pPr algn="r"/>
                      <a:r>
                        <a:rPr lang="en-US" sz="1600" dirty="0"/>
                        <a:t>2%</a:t>
                      </a:r>
                    </a:p>
                  </a:txBody>
                  <a:tcPr/>
                </a:tc>
                <a:extLst>
                  <a:ext uri="{0D108BD9-81ED-4DB2-BD59-A6C34878D82A}">
                    <a16:rowId xmlns:a16="http://schemas.microsoft.com/office/drawing/2014/main" val="1798205167"/>
                  </a:ext>
                </a:extLst>
              </a:tr>
            </a:tbl>
          </a:graphicData>
        </a:graphic>
      </p:graphicFrame>
      <p:graphicFrame>
        <p:nvGraphicFramePr>
          <p:cNvPr id="8" name="Table 7">
            <a:extLst>
              <a:ext uri="{FF2B5EF4-FFF2-40B4-BE49-F238E27FC236}">
                <a16:creationId xmlns:a16="http://schemas.microsoft.com/office/drawing/2014/main" id="{84C38992-CFCA-0B4E-9A38-249776BDA2CA}"/>
              </a:ext>
            </a:extLst>
          </p:cNvPr>
          <p:cNvGraphicFramePr>
            <a:graphicFrameLocks noGrp="1"/>
          </p:cNvGraphicFramePr>
          <p:nvPr>
            <p:extLst>
              <p:ext uri="{D42A27DB-BD31-4B8C-83A1-F6EECF244321}">
                <p14:modId xmlns:p14="http://schemas.microsoft.com/office/powerpoint/2010/main" val="2104579400"/>
              </p:ext>
            </p:extLst>
          </p:nvPr>
        </p:nvGraphicFramePr>
        <p:xfrm>
          <a:off x="6845300" y="2590675"/>
          <a:ext cx="4343400" cy="2667125"/>
        </p:xfrm>
        <a:graphic>
          <a:graphicData uri="http://schemas.openxmlformats.org/drawingml/2006/table">
            <a:tbl>
              <a:tblPr firstRow="1" bandRow="1">
                <a:tableStyleId>{3C2FFA5D-87B4-456A-9821-1D502468CF0F}</a:tableStyleId>
              </a:tblPr>
              <a:tblGrid>
                <a:gridCol w="1447800">
                  <a:extLst>
                    <a:ext uri="{9D8B030D-6E8A-4147-A177-3AD203B41FA5}">
                      <a16:colId xmlns:a16="http://schemas.microsoft.com/office/drawing/2014/main" val="2673290382"/>
                    </a:ext>
                  </a:extLst>
                </a:gridCol>
                <a:gridCol w="1447800">
                  <a:extLst>
                    <a:ext uri="{9D8B030D-6E8A-4147-A177-3AD203B41FA5}">
                      <a16:colId xmlns:a16="http://schemas.microsoft.com/office/drawing/2014/main" val="2007361276"/>
                    </a:ext>
                  </a:extLst>
                </a:gridCol>
                <a:gridCol w="1447800">
                  <a:extLst>
                    <a:ext uri="{9D8B030D-6E8A-4147-A177-3AD203B41FA5}">
                      <a16:colId xmlns:a16="http://schemas.microsoft.com/office/drawing/2014/main" val="3018121002"/>
                    </a:ext>
                  </a:extLst>
                </a:gridCol>
              </a:tblGrid>
              <a:tr h="634765">
                <a:tc>
                  <a:txBody>
                    <a:bodyPr/>
                    <a:lstStyle/>
                    <a:p>
                      <a:pPr algn="ctr"/>
                      <a:r>
                        <a:rPr lang="en-US" sz="1600" dirty="0"/>
                        <a:t>Tier</a:t>
                      </a:r>
                    </a:p>
                  </a:txBody>
                  <a:tcPr/>
                </a:tc>
                <a:tc>
                  <a:txBody>
                    <a:bodyPr/>
                    <a:lstStyle/>
                    <a:p>
                      <a:pPr algn="ctr"/>
                      <a:r>
                        <a:rPr lang="en-US" sz="1600" dirty="0"/>
                        <a:t># of Accounts</a:t>
                      </a:r>
                    </a:p>
                  </a:txBody>
                  <a:tcPr/>
                </a:tc>
                <a:tc>
                  <a:txBody>
                    <a:bodyPr/>
                    <a:lstStyle/>
                    <a:p>
                      <a:pPr algn="ctr"/>
                      <a:r>
                        <a:rPr lang="en-US" sz="1600" dirty="0"/>
                        <a:t>% Accounts</a:t>
                      </a:r>
                    </a:p>
                  </a:txBody>
                  <a:tcPr/>
                </a:tc>
                <a:extLst>
                  <a:ext uri="{0D108BD9-81ED-4DB2-BD59-A6C34878D82A}">
                    <a16:rowId xmlns:a16="http://schemas.microsoft.com/office/drawing/2014/main" val="929488242"/>
                  </a:ext>
                </a:extLst>
              </a:tr>
              <a:tr h="406472">
                <a:tc>
                  <a:txBody>
                    <a:bodyPr/>
                    <a:lstStyle/>
                    <a:p>
                      <a:pPr algn="r"/>
                      <a:r>
                        <a:rPr lang="en-US" sz="1600" dirty="0"/>
                        <a:t>A+   </a:t>
                      </a:r>
                    </a:p>
                  </a:txBody>
                  <a:tcPr/>
                </a:tc>
                <a:tc>
                  <a:txBody>
                    <a:bodyPr/>
                    <a:lstStyle/>
                    <a:p>
                      <a:pPr algn="r"/>
                      <a:r>
                        <a:rPr lang="en-US" sz="1600" dirty="0"/>
                        <a:t>77</a:t>
                      </a:r>
                    </a:p>
                  </a:txBody>
                  <a:tcPr/>
                </a:tc>
                <a:tc>
                  <a:txBody>
                    <a:bodyPr/>
                    <a:lstStyle/>
                    <a:p>
                      <a:pPr algn="r"/>
                      <a:r>
                        <a:rPr lang="en-US" sz="1600" dirty="0"/>
                        <a:t>7%</a:t>
                      </a:r>
                    </a:p>
                  </a:txBody>
                  <a:tcPr/>
                </a:tc>
                <a:extLst>
                  <a:ext uri="{0D108BD9-81ED-4DB2-BD59-A6C34878D82A}">
                    <a16:rowId xmlns:a16="http://schemas.microsoft.com/office/drawing/2014/main" val="697012785"/>
                  </a:ext>
                </a:extLst>
              </a:tr>
              <a:tr h="406472">
                <a:tc>
                  <a:txBody>
                    <a:bodyPr/>
                    <a:lstStyle/>
                    <a:p>
                      <a:pPr algn="r"/>
                      <a:r>
                        <a:rPr lang="en-US" sz="1600" dirty="0"/>
                        <a:t>A</a:t>
                      </a:r>
                    </a:p>
                  </a:txBody>
                  <a:tcPr/>
                </a:tc>
                <a:tc>
                  <a:txBody>
                    <a:bodyPr/>
                    <a:lstStyle/>
                    <a:p>
                      <a:pPr algn="r"/>
                      <a:r>
                        <a:rPr lang="en-US" sz="1600" dirty="0"/>
                        <a:t>19</a:t>
                      </a:r>
                    </a:p>
                  </a:txBody>
                  <a:tcPr/>
                </a:tc>
                <a:tc>
                  <a:txBody>
                    <a:bodyPr/>
                    <a:lstStyle/>
                    <a:p>
                      <a:pPr algn="r"/>
                      <a:r>
                        <a:rPr lang="en-US" sz="1600" dirty="0"/>
                        <a:t>1%</a:t>
                      </a:r>
                    </a:p>
                  </a:txBody>
                  <a:tcPr/>
                </a:tc>
                <a:extLst>
                  <a:ext uri="{0D108BD9-81ED-4DB2-BD59-A6C34878D82A}">
                    <a16:rowId xmlns:a16="http://schemas.microsoft.com/office/drawing/2014/main" val="1917627864"/>
                  </a:ext>
                </a:extLst>
              </a:tr>
              <a:tr h="406472">
                <a:tc>
                  <a:txBody>
                    <a:bodyPr/>
                    <a:lstStyle/>
                    <a:p>
                      <a:pPr algn="r"/>
                      <a:r>
                        <a:rPr lang="en-US" sz="1600" dirty="0"/>
                        <a:t>B</a:t>
                      </a:r>
                    </a:p>
                  </a:txBody>
                  <a:tcPr/>
                </a:tc>
                <a:tc>
                  <a:txBody>
                    <a:bodyPr/>
                    <a:lstStyle/>
                    <a:p>
                      <a:pPr algn="r"/>
                      <a:r>
                        <a:rPr lang="en-US" sz="1600" dirty="0"/>
                        <a:t>338</a:t>
                      </a:r>
                    </a:p>
                  </a:txBody>
                  <a:tcPr/>
                </a:tc>
                <a:tc>
                  <a:txBody>
                    <a:bodyPr/>
                    <a:lstStyle/>
                    <a:p>
                      <a:pPr algn="r"/>
                      <a:r>
                        <a:rPr lang="en-US" sz="1600" dirty="0"/>
                        <a:t>31.%</a:t>
                      </a:r>
                    </a:p>
                  </a:txBody>
                  <a:tcPr/>
                </a:tc>
                <a:extLst>
                  <a:ext uri="{0D108BD9-81ED-4DB2-BD59-A6C34878D82A}">
                    <a16:rowId xmlns:a16="http://schemas.microsoft.com/office/drawing/2014/main" val="4062293944"/>
                  </a:ext>
                </a:extLst>
              </a:tr>
              <a:tr h="406472">
                <a:tc>
                  <a:txBody>
                    <a:bodyPr/>
                    <a:lstStyle/>
                    <a:p>
                      <a:pPr algn="r"/>
                      <a:r>
                        <a:rPr lang="en-US" sz="1600" dirty="0"/>
                        <a:t>C</a:t>
                      </a:r>
                    </a:p>
                  </a:txBody>
                  <a:tcPr/>
                </a:tc>
                <a:tc>
                  <a:txBody>
                    <a:bodyPr/>
                    <a:lstStyle/>
                    <a:p>
                      <a:pPr algn="r"/>
                      <a:r>
                        <a:rPr lang="en-US" sz="1600" dirty="0"/>
                        <a:t>425</a:t>
                      </a:r>
                    </a:p>
                  </a:txBody>
                  <a:tcPr/>
                </a:tc>
                <a:tc>
                  <a:txBody>
                    <a:bodyPr/>
                    <a:lstStyle/>
                    <a:p>
                      <a:pPr algn="r"/>
                      <a:r>
                        <a:rPr lang="en-US" sz="1600" dirty="0"/>
                        <a:t>39%</a:t>
                      </a:r>
                    </a:p>
                  </a:txBody>
                  <a:tcPr/>
                </a:tc>
                <a:extLst>
                  <a:ext uri="{0D108BD9-81ED-4DB2-BD59-A6C34878D82A}">
                    <a16:rowId xmlns:a16="http://schemas.microsoft.com/office/drawing/2014/main" val="607727902"/>
                  </a:ext>
                </a:extLst>
              </a:tr>
              <a:tr h="406472">
                <a:tc>
                  <a:txBody>
                    <a:bodyPr/>
                    <a:lstStyle/>
                    <a:p>
                      <a:pPr algn="r"/>
                      <a:r>
                        <a:rPr lang="en-US" sz="1600" dirty="0"/>
                        <a:t>D</a:t>
                      </a:r>
                    </a:p>
                  </a:txBody>
                  <a:tcPr/>
                </a:tc>
                <a:tc>
                  <a:txBody>
                    <a:bodyPr/>
                    <a:lstStyle/>
                    <a:p>
                      <a:pPr algn="r"/>
                      <a:r>
                        <a:rPr lang="en-US" sz="1600" dirty="0"/>
                        <a:t>24</a:t>
                      </a:r>
                    </a:p>
                  </a:txBody>
                  <a:tcPr/>
                </a:tc>
                <a:tc>
                  <a:txBody>
                    <a:bodyPr/>
                    <a:lstStyle/>
                    <a:p>
                      <a:pPr algn="r"/>
                      <a:r>
                        <a:rPr lang="en-US" sz="1600" dirty="0"/>
                        <a:t>2%</a:t>
                      </a:r>
                    </a:p>
                  </a:txBody>
                  <a:tcPr/>
                </a:tc>
                <a:extLst>
                  <a:ext uri="{0D108BD9-81ED-4DB2-BD59-A6C34878D82A}">
                    <a16:rowId xmlns:a16="http://schemas.microsoft.com/office/drawing/2014/main" val="1798205167"/>
                  </a:ext>
                </a:extLst>
              </a:tr>
            </a:tbl>
          </a:graphicData>
        </a:graphic>
      </p:graphicFrame>
      <p:pic>
        <p:nvPicPr>
          <p:cNvPr id="9" name="Picture 8">
            <a:extLst>
              <a:ext uri="{FF2B5EF4-FFF2-40B4-BE49-F238E27FC236}">
                <a16:creationId xmlns:a16="http://schemas.microsoft.com/office/drawing/2014/main" id="{A186504E-0AFE-CC49-AE64-4D1746C4E693}"/>
              </a:ext>
            </a:extLst>
          </p:cNvPr>
          <p:cNvPicPr>
            <a:picLocks noChangeAspect="1"/>
          </p:cNvPicPr>
          <p:nvPr/>
        </p:nvPicPr>
        <p:blipFill>
          <a:blip r:embed="rId2"/>
          <a:stretch>
            <a:fillRect/>
          </a:stretch>
        </p:blipFill>
        <p:spPr>
          <a:xfrm>
            <a:off x="7012967" y="1665204"/>
            <a:ext cx="707887" cy="707887"/>
          </a:xfrm>
          <a:prstGeom prst="rect">
            <a:avLst/>
          </a:prstGeom>
        </p:spPr>
      </p:pic>
      <p:pic>
        <p:nvPicPr>
          <p:cNvPr id="10" name="Picture 9">
            <a:extLst>
              <a:ext uri="{FF2B5EF4-FFF2-40B4-BE49-F238E27FC236}">
                <a16:creationId xmlns:a16="http://schemas.microsoft.com/office/drawing/2014/main" id="{80AD3A05-2908-BA41-AA81-CEED2CBCA27D}"/>
              </a:ext>
            </a:extLst>
          </p:cNvPr>
          <p:cNvPicPr>
            <a:picLocks noChangeAspect="1"/>
          </p:cNvPicPr>
          <p:nvPr/>
        </p:nvPicPr>
        <p:blipFill>
          <a:blip r:embed="rId3"/>
          <a:stretch>
            <a:fillRect/>
          </a:stretch>
        </p:blipFill>
        <p:spPr>
          <a:xfrm>
            <a:off x="1669599" y="1673779"/>
            <a:ext cx="762000" cy="762000"/>
          </a:xfrm>
          <a:prstGeom prst="rect">
            <a:avLst/>
          </a:prstGeom>
        </p:spPr>
      </p:pic>
    </p:spTree>
    <p:extLst>
      <p:ext uri="{BB962C8B-B14F-4D97-AF65-F5344CB8AC3E}">
        <p14:creationId xmlns:p14="http://schemas.microsoft.com/office/powerpoint/2010/main" val="13591544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6E56-A8D2-A144-B96B-B86C84E8DD55}"/>
              </a:ext>
            </a:extLst>
          </p:cNvPr>
          <p:cNvSpPr>
            <a:spLocks noGrp="1"/>
          </p:cNvSpPr>
          <p:nvPr>
            <p:ph type="title"/>
          </p:nvPr>
        </p:nvSpPr>
        <p:spPr/>
        <p:txBody>
          <a:bodyPr/>
          <a:lstStyle/>
          <a:p>
            <a:r>
              <a:rPr lang="en-US" dirty="0"/>
              <a:t>Be mindful of text alignments</a:t>
            </a:r>
          </a:p>
        </p:txBody>
      </p:sp>
      <p:sp>
        <p:nvSpPr>
          <p:cNvPr id="4" name="Slide Number Placeholder 3">
            <a:extLst>
              <a:ext uri="{FF2B5EF4-FFF2-40B4-BE49-F238E27FC236}">
                <a16:creationId xmlns:a16="http://schemas.microsoft.com/office/drawing/2014/main" id="{D6CDA1EF-16D4-8E44-9D2A-72A6E37622A3}"/>
              </a:ext>
            </a:extLst>
          </p:cNvPr>
          <p:cNvSpPr>
            <a:spLocks noGrp="1"/>
          </p:cNvSpPr>
          <p:nvPr>
            <p:ph type="sldNum" sz="quarter" idx="10"/>
          </p:nvPr>
        </p:nvSpPr>
        <p:spPr/>
        <p:txBody>
          <a:bodyPr/>
          <a:lstStyle/>
          <a:p>
            <a:fld id="{C0D6EFB9-9230-4B7B-84CF-BF17657CE3F9}" type="slidenum">
              <a:rPr lang="en-US" smtClean="0"/>
              <a:t>61</a:t>
            </a:fld>
            <a:endParaRPr lang="en-US"/>
          </a:p>
        </p:txBody>
      </p:sp>
      <p:graphicFrame>
        <p:nvGraphicFramePr>
          <p:cNvPr id="7" name="Table 7">
            <a:extLst>
              <a:ext uri="{FF2B5EF4-FFF2-40B4-BE49-F238E27FC236}">
                <a16:creationId xmlns:a16="http://schemas.microsoft.com/office/drawing/2014/main" id="{E112E7A6-2FD2-E946-8A12-32A0605824F6}"/>
              </a:ext>
            </a:extLst>
          </p:cNvPr>
          <p:cNvGraphicFramePr>
            <a:graphicFrameLocks noGrp="1"/>
          </p:cNvGraphicFramePr>
          <p:nvPr>
            <p:extLst>
              <p:ext uri="{D42A27DB-BD31-4B8C-83A1-F6EECF244321}">
                <p14:modId xmlns:p14="http://schemas.microsoft.com/office/powerpoint/2010/main" val="3621385060"/>
              </p:ext>
            </p:extLst>
          </p:nvPr>
        </p:nvGraphicFramePr>
        <p:xfrm>
          <a:off x="1066800" y="2819275"/>
          <a:ext cx="4343400" cy="2667125"/>
        </p:xfrm>
        <a:graphic>
          <a:graphicData uri="http://schemas.openxmlformats.org/drawingml/2006/table">
            <a:tbl>
              <a:tblPr firstRow="1" bandRow="1">
                <a:tableStyleId>{2D5ABB26-0587-4C30-8999-92F81FD0307C}</a:tableStyleId>
              </a:tblPr>
              <a:tblGrid>
                <a:gridCol w="1447800">
                  <a:extLst>
                    <a:ext uri="{9D8B030D-6E8A-4147-A177-3AD203B41FA5}">
                      <a16:colId xmlns:a16="http://schemas.microsoft.com/office/drawing/2014/main" val="2673290382"/>
                    </a:ext>
                  </a:extLst>
                </a:gridCol>
                <a:gridCol w="1447800">
                  <a:extLst>
                    <a:ext uri="{9D8B030D-6E8A-4147-A177-3AD203B41FA5}">
                      <a16:colId xmlns:a16="http://schemas.microsoft.com/office/drawing/2014/main" val="2007361276"/>
                    </a:ext>
                  </a:extLst>
                </a:gridCol>
                <a:gridCol w="1447800">
                  <a:extLst>
                    <a:ext uri="{9D8B030D-6E8A-4147-A177-3AD203B41FA5}">
                      <a16:colId xmlns:a16="http://schemas.microsoft.com/office/drawing/2014/main" val="3018121002"/>
                    </a:ext>
                  </a:extLst>
                </a:gridCol>
              </a:tblGrid>
              <a:tr h="634765">
                <a:tc>
                  <a:txBody>
                    <a:bodyPr/>
                    <a:lstStyle/>
                    <a:p>
                      <a:pPr algn="ctr"/>
                      <a:r>
                        <a:rPr lang="en-US" sz="1600" dirty="0"/>
                        <a:t>Tier</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r>
                        <a:rPr lang="en-US" sz="1600" dirty="0"/>
                        <a:t># of Accounts</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r>
                        <a:rPr lang="en-US" sz="1600" dirty="0"/>
                        <a:t>% Accounts</a:t>
                      </a:r>
                    </a:p>
                  </a:txBody>
                  <a:tcPr anchor="ctr">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929488242"/>
                  </a:ext>
                </a:extLst>
              </a:tr>
              <a:tr h="406472">
                <a:tc>
                  <a:txBody>
                    <a:bodyPr/>
                    <a:lstStyle/>
                    <a:p>
                      <a:pPr lvl="0" algn="r"/>
                      <a:r>
                        <a:rPr lang="en-US" sz="1600" dirty="0"/>
                        <a:t>A+   </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lvl="0" algn="r"/>
                      <a:r>
                        <a:rPr lang="en-US" sz="1600" dirty="0"/>
                        <a:t>77</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lvl="0" algn="r"/>
                      <a:r>
                        <a:rPr lang="en-US" sz="1600" dirty="0"/>
                        <a:t>7%</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97012785"/>
                  </a:ext>
                </a:extLst>
              </a:tr>
              <a:tr h="406472">
                <a:tc>
                  <a:txBody>
                    <a:bodyPr/>
                    <a:lstStyle/>
                    <a:p>
                      <a:pPr lvl="0" algn="r"/>
                      <a:r>
                        <a:rPr lang="en-US" sz="1600" dirty="0"/>
                        <a:t>A</a:t>
                      </a:r>
                    </a:p>
                  </a:txBody>
                  <a:tcPr>
                    <a:lnR w="12700" cap="flat" cmpd="sng" algn="ctr">
                      <a:solidFill>
                        <a:schemeClr val="tx1"/>
                      </a:solidFill>
                      <a:prstDash val="solid"/>
                      <a:round/>
                      <a:headEnd type="none" w="med" len="med"/>
                      <a:tailEnd type="none" w="med" len="med"/>
                    </a:lnR>
                  </a:tcPr>
                </a:tc>
                <a:tc>
                  <a:txBody>
                    <a:bodyPr/>
                    <a:lstStyle/>
                    <a:p>
                      <a:pPr lvl="0" algn="r"/>
                      <a:r>
                        <a:rPr lang="en-US" sz="1600" dirty="0"/>
                        <a:t>19</a:t>
                      </a:r>
                    </a:p>
                  </a:txBody>
                  <a:tcPr>
                    <a:lnL w="12700" cap="flat" cmpd="sng" algn="ctr">
                      <a:solidFill>
                        <a:schemeClr val="tx1"/>
                      </a:solidFill>
                      <a:prstDash val="solid"/>
                      <a:round/>
                      <a:headEnd type="none" w="med" len="med"/>
                      <a:tailEnd type="none" w="med" len="med"/>
                    </a:lnL>
                  </a:tcPr>
                </a:tc>
                <a:tc>
                  <a:txBody>
                    <a:bodyPr/>
                    <a:lstStyle/>
                    <a:p>
                      <a:pPr lvl="0" algn="r"/>
                      <a:r>
                        <a:rPr lang="en-US" sz="1600" dirty="0"/>
                        <a:t>1%</a:t>
                      </a:r>
                    </a:p>
                  </a:txBody>
                  <a:tcPr/>
                </a:tc>
                <a:extLst>
                  <a:ext uri="{0D108BD9-81ED-4DB2-BD59-A6C34878D82A}">
                    <a16:rowId xmlns:a16="http://schemas.microsoft.com/office/drawing/2014/main" val="1917627864"/>
                  </a:ext>
                </a:extLst>
              </a:tr>
              <a:tr h="406472">
                <a:tc>
                  <a:txBody>
                    <a:bodyPr/>
                    <a:lstStyle/>
                    <a:p>
                      <a:pPr lvl="0" algn="r"/>
                      <a:r>
                        <a:rPr lang="en-US" sz="1600" dirty="0"/>
                        <a:t>B</a:t>
                      </a:r>
                    </a:p>
                  </a:txBody>
                  <a:tcPr>
                    <a:lnR w="12700" cap="flat" cmpd="sng" algn="ctr">
                      <a:solidFill>
                        <a:schemeClr val="tx1"/>
                      </a:solidFill>
                      <a:prstDash val="solid"/>
                      <a:round/>
                      <a:headEnd type="none" w="med" len="med"/>
                      <a:tailEnd type="none" w="med" len="med"/>
                    </a:lnR>
                  </a:tcPr>
                </a:tc>
                <a:tc>
                  <a:txBody>
                    <a:bodyPr/>
                    <a:lstStyle/>
                    <a:p>
                      <a:pPr lvl="0" algn="r"/>
                      <a:r>
                        <a:rPr lang="en-US" sz="1600" dirty="0"/>
                        <a:t>338</a:t>
                      </a:r>
                    </a:p>
                  </a:txBody>
                  <a:tcPr>
                    <a:lnL w="12700" cap="flat" cmpd="sng" algn="ctr">
                      <a:solidFill>
                        <a:schemeClr val="tx1"/>
                      </a:solidFill>
                      <a:prstDash val="solid"/>
                      <a:round/>
                      <a:headEnd type="none" w="med" len="med"/>
                      <a:tailEnd type="none" w="med" len="med"/>
                    </a:lnL>
                  </a:tcPr>
                </a:tc>
                <a:tc>
                  <a:txBody>
                    <a:bodyPr/>
                    <a:lstStyle/>
                    <a:p>
                      <a:pPr lvl="0" algn="r"/>
                      <a:r>
                        <a:rPr lang="en-US" sz="1600" dirty="0"/>
                        <a:t>31.%</a:t>
                      </a:r>
                    </a:p>
                  </a:txBody>
                  <a:tcPr/>
                </a:tc>
                <a:extLst>
                  <a:ext uri="{0D108BD9-81ED-4DB2-BD59-A6C34878D82A}">
                    <a16:rowId xmlns:a16="http://schemas.microsoft.com/office/drawing/2014/main" val="4062293944"/>
                  </a:ext>
                </a:extLst>
              </a:tr>
              <a:tr h="406472">
                <a:tc>
                  <a:txBody>
                    <a:bodyPr/>
                    <a:lstStyle/>
                    <a:p>
                      <a:pPr lvl="0" algn="r"/>
                      <a:r>
                        <a:rPr lang="en-US" sz="1600" dirty="0"/>
                        <a:t>C</a:t>
                      </a:r>
                    </a:p>
                  </a:txBody>
                  <a:tcPr>
                    <a:lnR w="12700" cap="flat" cmpd="sng" algn="ctr">
                      <a:solidFill>
                        <a:schemeClr val="tx1"/>
                      </a:solidFill>
                      <a:prstDash val="solid"/>
                      <a:round/>
                      <a:headEnd type="none" w="med" len="med"/>
                      <a:tailEnd type="none" w="med" len="med"/>
                    </a:lnR>
                  </a:tcPr>
                </a:tc>
                <a:tc>
                  <a:txBody>
                    <a:bodyPr/>
                    <a:lstStyle/>
                    <a:p>
                      <a:pPr lvl="0" algn="r"/>
                      <a:r>
                        <a:rPr lang="en-US" sz="1600" dirty="0"/>
                        <a:t>425</a:t>
                      </a:r>
                    </a:p>
                  </a:txBody>
                  <a:tcPr>
                    <a:lnL w="12700" cap="flat" cmpd="sng" algn="ctr">
                      <a:solidFill>
                        <a:schemeClr val="tx1"/>
                      </a:solidFill>
                      <a:prstDash val="solid"/>
                      <a:round/>
                      <a:headEnd type="none" w="med" len="med"/>
                      <a:tailEnd type="none" w="med" len="med"/>
                    </a:lnL>
                  </a:tcPr>
                </a:tc>
                <a:tc>
                  <a:txBody>
                    <a:bodyPr/>
                    <a:lstStyle/>
                    <a:p>
                      <a:pPr lvl="0" algn="r"/>
                      <a:r>
                        <a:rPr lang="en-US" sz="1600" dirty="0"/>
                        <a:t>39%</a:t>
                      </a:r>
                    </a:p>
                  </a:txBody>
                  <a:tcPr/>
                </a:tc>
                <a:extLst>
                  <a:ext uri="{0D108BD9-81ED-4DB2-BD59-A6C34878D82A}">
                    <a16:rowId xmlns:a16="http://schemas.microsoft.com/office/drawing/2014/main" val="607727902"/>
                  </a:ext>
                </a:extLst>
              </a:tr>
              <a:tr h="406472">
                <a:tc>
                  <a:txBody>
                    <a:bodyPr/>
                    <a:lstStyle/>
                    <a:p>
                      <a:pPr lvl="0" algn="r"/>
                      <a:r>
                        <a:rPr lang="en-US" sz="1600" dirty="0"/>
                        <a:t>D</a:t>
                      </a:r>
                    </a:p>
                  </a:txBody>
                  <a:tcPr>
                    <a:lnR w="12700" cap="flat" cmpd="sng" algn="ctr">
                      <a:solidFill>
                        <a:schemeClr val="tx1"/>
                      </a:solidFill>
                      <a:prstDash val="solid"/>
                      <a:round/>
                      <a:headEnd type="none" w="med" len="med"/>
                      <a:tailEnd type="none" w="med" len="med"/>
                    </a:lnR>
                  </a:tcPr>
                </a:tc>
                <a:tc>
                  <a:txBody>
                    <a:bodyPr/>
                    <a:lstStyle/>
                    <a:p>
                      <a:pPr lvl="0" algn="r"/>
                      <a:r>
                        <a:rPr lang="en-US" sz="1600" dirty="0"/>
                        <a:t>24</a:t>
                      </a:r>
                    </a:p>
                  </a:txBody>
                  <a:tcPr>
                    <a:lnL w="12700" cap="flat" cmpd="sng" algn="ctr">
                      <a:solidFill>
                        <a:schemeClr val="tx1"/>
                      </a:solidFill>
                      <a:prstDash val="solid"/>
                      <a:round/>
                      <a:headEnd type="none" w="med" len="med"/>
                      <a:tailEnd type="none" w="med" len="med"/>
                    </a:lnL>
                  </a:tcPr>
                </a:tc>
                <a:tc>
                  <a:txBody>
                    <a:bodyPr/>
                    <a:lstStyle/>
                    <a:p>
                      <a:pPr lvl="0" algn="r"/>
                      <a:r>
                        <a:rPr lang="en-US" sz="1600" dirty="0"/>
                        <a:t>2%</a:t>
                      </a:r>
                    </a:p>
                  </a:txBody>
                  <a:tcPr/>
                </a:tc>
                <a:extLst>
                  <a:ext uri="{0D108BD9-81ED-4DB2-BD59-A6C34878D82A}">
                    <a16:rowId xmlns:a16="http://schemas.microsoft.com/office/drawing/2014/main" val="1798205167"/>
                  </a:ext>
                </a:extLst>
              </a:tr>
            </a:tbl>
          </a:graphicData>
        </a:graphic>
      </p:graphicFrame>
      <p:graphicFrame>
        <p:nvGraphicFramePr>
          <p:cNvPr id="9" name="Table 7">
            <a:extLst>
              <a:ext uri="{FF2B5EF4-FFF2-40B4-BE49-F238E27FC236}">
                <a16:creationId xmlns:a16="http://schemas.microsoft.com/office/drawing/2014/main" id="{81A225C9-52D2-B744-AA80-59CE99EC866E}"/>
              </a:ext>
            </a:extLst>
          </p:cNvPr>
          <p:cNvGraphicFramePr>
            <a:graphicFrameLocks noGrp="1"/>
          </p:cNvGraphicFramePr>
          <p:nvPr>
            <p:extLst>
              <p:ext uri="{D42A27DB-BD31-4B8C-83A1-F6EECF244321}">
                <p14:modId xmlns:p14="http://schemas.microsoft.com/office/powerpoint/2010/main" val="3933794775"/>
              </p:ext>
            </p:extLst>
          </p:nvPr>
        </p:nvGraphicFramePr>
        <p:xfrm>
          <a:off x="6708609" y="2819275"/>
          <a:ext cx="4343400" cy="2667125"/>
        </p:xfrm>
        <a:graphic>
          <a:graphicData uri="http://schemas.openxmlformats.org/drawingml/2006/table">
            <a:tbl>
              <a:tblPr firstRow="1" bandRow="1">
                <a:tableStyleId>{2D5ABB26-0587-4C30-8999-92F81FD0307C}</a:tableStyleId>
              </a:tblPr>
              <a:tblGrid>
                <a:gridCol w="1447800">
                  <a:extLst>
                    <a:ext uri="{9D8B030D-6E8A-4147-A177-3AD203B41FA5}">
                      <a16:colId xmlns:a16="http://schemas.microsoft.com/office/drawing/2014/main" val="2673290382"/>
                    </a:ext>
                  </a:extLst>
                </a:gridCol>
                <a:gridCol w="1447800">
                  <a:extLst>
                    <a:ext uri="{9D8B030D-6E8A-4147-A177-3AD203B41FA5}">
                      <a16:colId xmlns:a16="http://schemas.microsoft.com/office/drawing/2014/main" val="2007361276"/>
                    </a:ext>
                  </a:extLst>
                </a:gridCol>
                <a:gridCol w="1447800">
                  <a:extLst>
                    <a:ext uri="{9D8B030D-6E8A-4147-A177-3AD203B41FA5}">
                      <a16:colId xmlns:a16="http://schemas.microsoft.com/office/drawing/2014/main" val="3018121002"/>
                    </a:ext>
                  </a:extLst>
                </a:gridCol>
              </a:tblGrid>
              <a:tr h="634765">
                <a:tc>
                  <a:txBody>
                    <a:bodyPr/>
                    <a:lstStyle/>
                    <a:p>
                      <a:pPr algn="l"/>
                      <a:r>
                        <a:rPr lang="en-US" sz="1600" dirty="0"/>
                        <a:t>Tier</a:t>
                      </a:r>
                    </a:p>
                  </a:txBody>
                  <a:tcPr>
                    <a:lnR w="12700" cap="flat" cmpd="sng" algn="ctr">
                      <a:solidFill>
                        <a:schemeClr val="tx1"/>
                      </a:solidFill>
                      <a:prstDash val="solid"/>
                      <a:round/>
                      <a:headEnd type="none" w="med" len="med"/>
                      <a:tailEnd type="none" w="med" len="med"/>
                    </a:lnR>
                    <a:solidFill>
                      <a:schemeClr val="tx1">
                        <a:lumMod val="20000"/>
                        <a:lumOff val="80000"/>
                      </a:schemeClr>
                    </a:solidFill>
                  </a:tcPr>
                </a:tc>
                <a:tc>
                  <a:txBody>
                    <a:bodyPr/>
                    <a:lstStyle/>
                    <a:p>
                      <a:pPr algn="l"/>
                      <a:r>
                        <a:rPr lang="en-US" sz="1600" dirty="0"/>
                        <a:t># of Accounts</a:t>
                      </a:r>
                    </a:p>
                  </a:txBody>
                  <a:tcPr>
                    <a:lnL w="12700" cap="flat" cmpd="sng" algn="ctr">
                      <a:solidFill>
                        <a:schemeClr val="tx1"/>
                      </a:solidFill>
                      <a:prstDash val="solid"/>
                      <a:round/>
                      <a:headEnd type="none" w="med" len="med"/>
                      <a:tailEnd type="none" w="med" len="med"/>
                    </a:lnL>
                    <a:solidFill>
                      <a:schemeClr val="tx1">
                        <a:lumMod val="20000"/>
                        <a:lumOff val="80000"/>
                      </a:schemeClr>
                    </a:solidFill>
                  </a:tcPr>
                </a:tc>
                <a:tc>
                  <a:txBody>
                    <a:bodyPr/>
                    <a:lstStyle/>
                    <a:p>
                      <a:pPr algn="l"/>
                      <a:r>
                        <a:rPr lang="en-US" sz="1600" dirty="0"/>
                        <a:t>% Accounts</a:t>
                      </a:r>
                    </a:p>
                  </a:txBody>
                  <a:tcPr>
                    <a:solidFill>
                      <a:schemeClr val="tx1">
                        <a:lumMod val="20000"/>
                        <a:lumOff val="80000"/>
                      </a:schemeClr>
                    </a:solidFill>
                  </a:tcPr>
                </a:tc>
                <a:extLst>
                  <a:ext uri="{0D108BD9-81ED-4DB2-BD59-A6C34878D82A}">
                    <a16:rowId xmlns:a16="http://schemas.microsoft.com/office/drawing/2014/main" val="929488242"/>
                  </a:ext>
                </a:extLst>
              </a:tr>
              <a:tr h="406472">
                <a:tc>
                  <a:txBody>
                    <a:bodyPr/>
                    <a:lstStyle/>
                    <a:p>
                      <a:pPr algn="l"/>
                      <a:r>
                        <a:rPr lang="en-US" sz="1600" dirty="0"/>
                        <a:t>A+   </a:t>
                      </a:r>
                    </a:p>
                  </a:txBody>
                  <a:tcPr>
                    <a:lnR w="12700" cap="flat" cmpd="sng" algn="ctr">
                      <a:solidFill>
                        <a:schemeClr val="tx1"/>
                      </a:solidFill>
                      <a:prstDash val="solid"/>
                      <a:round/>
                      <a:headEnd type="none" w="med" len="med"/>
                      <a:tailEnd type="none" w="med" len="med"/>
                    </a:lnR>
                  </a:tcPr>
                </a:tc>
                <a:tc>
                  <a:txBody>
                    <a:bodyPr/>
                    <a:lstStyle/>
                    <a:p>
                      <a:pPr algn="l"/>
                      <a:r>
                        <a:rPr lang="en-US" sz="1600" dirty="0"/>
                        <a:t>77</a:t>
                      </a:r>
                    </a:p>
                  </a:txBody>
                  <a:tcPr>
                    <a:lnL w="12700" cap="flat" cmpd="sng" algn="ctr">
                      <a:solidFill>
                        <a:schemeClr val="tx1"/>
                      </a:solidFill>
                      <a:prstDash val="solid"/>
                      <a:round/>
                      <a:headEnd type="none" w="med" len="med"/>
                      <a:tailEnd type="none" w="med" len="med"/>
                    </a:lnL>
                  </a:tcPr>
                </a:tc>
                <a:tc>
                  <a:txBody>
                    <a:bodyPr/>
                    <a:lstStyle/>
                    <a:p>
                      <a:pPr algn="l"/>
                      <a:r>
                        <a:rPr lang="en-US" sz="1600" dirty="0"/>
                        <a:t>7%</a:t>
                      </a:r>
                    </a:p>
                  </a:txBody>
                  <a:tcPr/>
                </a:tc>
                <a:extLst>
                  <a:ext uri="{0D108BD9-81ED-4DB2-BD59-A6C34878D82A}">
                    <a16:rowId xmlns:a16="http://schemas.microsoft.com/office/drawing/2014/main" val="697012785"/>
                  </a:ext>
                </a:extLst>
              </a:tr>
              <a:tr h="406472">
                <a:tc>
                  <a:txBody>
                    <a:bodyPr/>
                    <a:lstStyle/>
                    <a:p>
                      <a:pPr algn="l"/>
                      <a:r>
                        <a:rPr lang="en-US" sz="1600" dirty="0"/>
                        <a:t>A</a:t>
                      </a:r>
                    </a:p>
                  </a:txBody>
                  <a:tcPr>
                    <a:lnR w="12700" cap="flat" cmpd="sng" algn="ctr">
                      <a:solidFill>
                        <a:schemeClr val="tx1"/>
                      </a:solidFill>
                      <a:prstDash val="solid"/>
                      <a:round/>
                      <a:headEnd type="none" w="med" len="med"/>
                      <a:tailEnd type="none" w="med" len="med"/>
                    </a:lnR>
                  </a:tcPr>
                </a:tc>
                <a:tc>
                  <a:txBody>
                    <a:bodyPr/>
                    <a:lstStyle/>
                    <a:p>
                      <a:pPr algn="l"/>
                      <a:r>
                        <a:rPr lang="en-US" sz="1600" dirty="0"/>
                        <a:t>19</a:t>
                      </a:r>
                    </a:p>
                  </a:txBody>
                  <a:tcPr>
                    <a:lnL w="12700" cap="flat" cmpd="sng" algn="ctr">
                      <a:solidFill>
                        <a:schemeClr val="tx1"/>
                      </a:solidFill>
                      <a:prstDash val="solid"/>
                      <a:round/>
                      <a:headEnd type="none" w="med" len="med"/>
                      <a:tailEnd type="none" w="med" len="med"/>
                    </a:lnL>
                  </a:tcPr>
                </a:tc>
                <a:tc>
                  <a:txBody>
                    <a:bodyPr/>
                    <a:lstStyle/>
                    <a:p>
                      <a:pPr algn="l"/>
                      <a:r>
                        <a:rPr lang="en-US" sz="1600" dirty="0"/>
                        <a:t>1%</a:t>
                      </a:r>
                    </a:p>
                  </a:txBody>
                  <a:tcPr/>
                </a:tc>
                <a:extLst>
                  <a:ext uri="{0D108BD9-81ED-4DB2-BD59-A6C34878D82A}">
                    <a16:rowId xmlns:a16="http://schemas.microsoft.com/office/drawing/2014/main" val="1917627864"/>
                  </a:ext>
                </a:extLst>
              </a:tr>
              <a:tr h="406472">
                <a:tc>
                  <a:txBody>
                    <a:bodyPr/>
                    <a:lstStyle/>
                    <a:p>
                      <a:pPr algn="l"/>
                      <a:r>
                        <a:rPr lang="en-US" sz="1600" dirty="0"/>
                        <a:t>B</a:t>
                      </a:r>
                    </a:p>
                  </a:txBody>
                  <a:tcPr>
                    <a:lnR w="12700" cap="flat" cmpd="sng" algn="ctr">
                      <a:solidFill>
                        <a:schemeClr val="tx1"/>
                      </a:solidFill>
                      <a:prstDash val="solid"/>
                      <a:round/>
                      <a:headEnd type="none" w="med" len="med"/>
                      <a:tailEnd type="none" w="med" len="med"/>
                    </a:lnR>
                  </a:tcPr>
                </a:tc>
                <a:tc>
                  <a:txBody>
                    <a:bodyPr/>
                    <a:lstStyle/>
                    <a:p>
                      <a:pPr algn="l"/>
                      <a:r>
                        <a:rPr lang="en-US" sz="1600" dirty="0"/>
                        <a:t>338</a:t>
                      </a:r>
                    </a:p>
                  </a:txBody>
                  <a:tcPr>
                    <a:lnL w="12700" cap="flat" cmpd="sng" algn="ctr">
                      <a:solidFill>
                        <a:schemeClr val="tx1"/>
                      </a:solidFill>
                      <a:prstDash val="solid"/>
                      <a:round/>
                      <a:headEnd type="none" w="med" len="med"/>
                      <a:tailEnd type="none" w="med" len="med"/>
                    </a:lnL>
                  </a:tcPr>
                </a:tc>
                <a:tc>
                  <a:txBody>
                    <a:bodyPr/>
                    <a:lstStyle/>
                    <a:p>
                      <a:pPr algn="l"/>
                      <a:r>
                        <a:rPr lang="en-US" sz="1600" dirty="0"/>
                        <a:t>31.%</a:t>
                      </a:r>
                    </a:p>
                  </a:txBody>
                  <a:tcPr/>
                </a:tc>
                <a:extLst>
                  <a:ext uri="{0D108BD9-81ED-4DB2-BD59-A6C34878D82A}">
                    <a16:rowId xmlns:a16="http://schemas.microsoft.com/office/drawing/2014/main" val="4062293944"/>
                  </a:ext>
                </a:extLst>
              </a:tr>
              <a:tr h="406472">
                <a:tc>
                  <a:txBody>
                    <a:bodyPr/>
                    <a:lstStyle/>
                    <a:p>
                      <a:pPr algn="l"/>
                      <a:r>
                        <a:rPr lang="en-US" sz="1600" dirty="0"/>
                        <a:t>C</a:t>
                      </a:r>
                    </a:p>
                  </a:txBody>
                  <a:tcPr>
                    <a:lnR w="12700" cap="flat" cmpd="sng" algn="ctr">
                      <a:solidFill>
                        <a:schemeClr val="tx1"/>
                      </a:solidFill>
                      <a:prstDash val="solid"/>
                      <a:round/>
                      <a:headEnd type="none" w="med" len="med"/>
                      <a:tailEnd type="none" w="med" len="med"/>
                    </a:lnR>
                  </a:tcPr>
                </a:tc>
                <a:tc>
                  <a:txBody>
                    <a:bodyPr/>
                    <a:lstStyle/>
                    <a:p>
                      <a:pPr algn="l"/>
                      <a:r>
                        <a:rPr lang="en-US" sz="1600" dirty="0"/>
                        <a:t>425</a:t>
                      </a:r>
                    </a:p>
                  </a:txBody>
                  <a:tcPr>
                    <a:lnL w="12700" cap="flat" cmpd="sng" algn="ctr">
                      <a:solidFill>
                        <a:schemeClr val="tx1"/>
                      </a:solidFill>
                      <a:prstDash val="solid"/>
                      <a:round/>
                      <a:headEnd type="none" w="med" len="med"/>
                      <a:tailEnd type="none" w="med" len="med"/>
                    </a:lnL>
                  </a:tcPr>
                </a:tc>
                <a:tc>
                  <a:txBody>
                    <a:bodyPr/>
                    <a:lstStyle/>
                    <a:p>
                      <a:pPr algn="l"/>
                      <a:r>
                        <a:rPr lang="en-US" sz="1600" dirty="0"/>
                        <a:t>39%</a:t>
                      </a:r>
                    </a:p>
                  </a:txBody>
                  <a:tcPr/>
                </a:tc>
                <a:extLst>
                  <a:ext uri="{0D108BD9-81ED-4DB2-BD59-A6C34878D82A}">
                    <a16:rowId xmlns:a16="http://schemas.microsoft.com/office/drawing/2014/main" val="607727902"/>
                  </a:ext>
                </a:extLst>
              </a:tr>
              <a:tr h="406472">
                <a:tc>
                  <a:txBody>
                    <a:bodyPr/>
                    <a:lstStyle/>
                    <a:p>
                      <a:pPr algn="l"/>
                      <a:r>
                        <a:rPr lang="en-US" sz="1600" dirty="0"/>
                        <a:t>D</a:t>
                      </a:r>
                    </a:p>
                  </a:txBody>
                  <a:tcPr>
                    <a:lnR w="12700" cap="flat" cmpd="sng" algn="ctr">
                      <a:solidFill>
                        <a:schemeClr val="tx1"/>
                      </a:solidFill>
                      <a:prstDash val="solid"/>
                      <a:round/>
                      <a:headEnd type="none" w="med" len="med"/>
                      <a:tailEnd type="none" w="med" len="med"/>
                    </a:lnR>
                  </a:tcPr>
                </a:tc>
                <a:tc>
                  <a:txBody>
                    <a:bodyPr/>
                    <a:lstStyle/>
                    <a:p>
                      <a:pPr algn="l"/>
                      <a:r>
                        <a:rPr lang="en-US" sz="1600" dirty="0"/>
                        <a:t>24</a:t>
                      </a:r>
                    </a:p>
                  </a:txBody>
                  <a:tcPr>
                    <a:lnL w="12700" cap="flat" cmpd="sng" algn="ctr">
                      <a:solidFill>
                        <a:schemeClr val="tx1"/>
                      </a:solidFill>
                      <a:prstDash val="solid"/>
                      <a:round/>
                      <a:headEnd type="none" w="med" len="med"/>
                      <a:tailEnd type="none" w="med" len="med"/>
                    </a:lnL>
                  </a:tcPr>
                </a:tc>
                <a:tc>
                  <a:txBody>
                    <a:bodyPr/>
                    <a:lstStyle/>
                    <a:p>
                      <a:pPr algn="l"/>
                      <a:r>
                        <a:rPr lang="en-US" sz="1600" dirty="0"/>
                        <a:t>2%</a:t>
                      </a:r>
                    </a:p>
                  </a:txBody>
                  <a:tcPr/>
                </a:tc>
                <a:extLst>
                  <a:ext uri="{0D108BD9-81ED-4DB2-BD59-A6C34878D82A}">
                    <a16:rowId xmlns:a16="http://schemas.microsoft.com/office/drawing/2014/main" val="1798205167"/>
                  </a:ext>
                </a:extLst>
              </a:tr>
            </a:tbl>
          </a:graphicData>
        </a:graphic>
      </p:graphicFrame>
      <p:pic>
        <p:nvPicPr>
          <p:cNvPr id="10" name="Picture 9">
            <a:extLst>
              <a:ext uri="{FF2B5EF4-FFF2-40B4-BE49-F238E27FC236}">
                <a16:creationId xmlns:a16="http://schemas.microsoft.com/office/drawing/2014/main" id="{05831F15-8367-BF44-8384-50C6756F525D}"/>
              </a:ext>
            </a:extLst>
          </p:cNvPr>
          <p:cNvPicPr>
            <a:picLocks noChangeAspect="1"/>
          </p:cNvPicPr>
          <p:nvPr/>
        </p:nvPicPr>
        <p:blipFill>
          <a:blip r:embed="rId3"/>
          <a:stretch>
            <a:fillRect/>
          </a:stretch>
        </p:blipFill>
        <p:spPr>
          <a:xfrm>
            <a:off x="7012967" y="1665204"/>
            <a:ext cx="707887" cy="707887"/>
          </a:xfrm>
          <a:prstGeom prst="rect">
            <a:avLst/>
          </a:prstGeom>
        </p:spPr>
      </p:pic>
      <p:pic>
        <p:nvPicPr>
          <p:cNvPr id="11" name="Picture 10">
            <a:extLst>
              <a:ext uri="{FF2B5EF4-FFF2-40B4-BE49-F238E27FC236}">
                <a16:creationId xmlns:a16="http://schemas.microsoft.com/office/drawing/2014/main" id="{5BF8DD4A-2E5F-3B4B-8BF4-C2DB819B3D49}"/>
              </a:ext>
            </a:extLst>
          </p:cNvPr>
          <p:cNvPicPr>
            <a:picLocks noChangeAspect="1"/>
          </p:cNvPicPr>
          <p:nvPr/>
        </p:nvPicPr>
        <p:blipFill>
          <a:blip r:embed="rId4"/>
          <a:stretch>
            <a:fillRect/>
          </a:stretch>
        </p:blipFill>
        <p:spPr>
          <a:xfrm>
            <a:off x="1669599" y="1673779"/>
            <a:ext cx="762000" cy="762000"/>
          </a:xfrm>
          <a:prstGeom prst="rect">
            <a:avLst/>
          </a:prstGeom>
        </p:spPr>
      </p:pic>
    </p:spTree>
    <p:extLst>
      <p:ext uri="{BB962C8B-B14F-4D97-AF65-F5344CB8AC3E}">
        <p14:creationId xmlns:p14="http://schemas.microsoft.com/office/powerpoint/2010/main" val="32721319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6E56-A8D2-A144-B96B-B86C84E8DD55}"/>
              </a:ext>
            </a:extLst>
          </p:cNvPr>
          <p:cNvSpPr>
            <a:spLocks noGrp="1"/>
          </p:cNvSpPr>
          <p:nvPr>
            <p:ph type="title"/>
          </p:nvPr>
        </p:nvSpPr>
        <p:spPr/>
        <p:txBody>
          <a:bodyPr/>
          <a:lstStyle/>
          <a:p>
            <a:r>
              <a:rPr lang="en-US" dirty="0"/>
              <a:t>Be mindful of borders</a:t>
            </a:r>
          </a:p>
        </p:txBody>
      </p:sp>
      <p:sp>
        <p:nvSpPr>
          <p:cNvPr id="4" name="Slide Number Placeholder 3">
            <a:extLst>
              <a:ext uri="{FF2B5EF4-FFF2-40B4-BE49-F238E27FC236}">
                <a16:creationId xmlns:a16="http://schemas.microsoft.com/office/drawing/2014/main" id="{D6CDA1EF-16D4-8E44-9D2A-72A6E37622A3}"/>
              </a:ext>
            </a:extLst>
          </p:cNvPr>
          <p:cNvSpPr>
            <a:spLocks noGrp="1"/>
          </p:cNvSpPr>
          <p:nvPr>
            <p:ph type="sldNum" sz="quarter" idx="10"/>
          </p:nvPr>
        </p:nvSpPr>
        <p:spPr/>
        <p:txBody>
          <a:bodyPr/>
          <a:lstStyle/>
          <a:p>
            <a:fld id="{C0D6EFB9-9230-4B7B-84CF-BF17657CE3F9}" type="slidenum">
              <a:rPr lang="en-US" smtClean="0"/>
              <a:t>62</a:t>
            </a:fld>
            <a:endParaRPr lang="en-US"/>
          </a:p>
        </p:txBody>
      </p:sp>
      <p:graphicFrame>
        <p:nvGraphicFramePr>
          <p:cNvPr id="7" name="Table 7">
            <a:extLst>
              <a:ext uri="{FF2B5EF4-FFF2-40B4-BE49-F238E27FC236}">
                <a16:creationId xmlns:a16="http://schemas.microsoft.com/office/drawing/2014/main" id="{E112E7A6-2FD2-E946-8A12-32A0605824F6}"/>
              </a:ext>
            </a:extLst>
          </p:cNvPr>
          <p:cNvGraphicFramePr>
            <a:graphicFrameLocks noGrp="1"/>
          </p:cNvGraphicFramePr>
          <p:nvPr>
            <p:extLst>
              <p:ext uri="{D42A27DB-BD31-4B8C-83A1-F6EECF244321}">
                <p14:modId xmlns:p14="http://schemas.microsoft.com/office/powerpoint/2010/main" val="3574142687"/>
              </p:ext>
            </p:extLst>
          </p:nvPr>
        </p:nvGraphicFramePr>
        <p:xfrm>
          <a:off x="1066800" y="2819275"/>
          <a:ext cx="4343400" cy="2667125"/>
        </p:xfrm>
        <a:graphic>
          <a:graphicData uri="http://schemas.openxmlformats.org/drawingml/2006/table">
            <a:tbl>
              <a:tblPr firstRow="1" bandRow="1">
                <a:tableStyleId>{2D5ABB26-0587-4C30-8999-92F81FD0307C}</a:tableStyleId>
              </a:tblPr>
              <a:tblGrid>
                <a:gridCol w="1447800">
                  <a:extLst>
                    <a:ext uri="{9D8B030D-6E8A-4147-A177-3AD203B41FA5}">
                      <a16:colId xmlns:a16="http://schemas.microsoft.com/office/drawing/2014/main" val="2673290382"/>
                    </a:ext>
                  </a:extLst>
                </a:gridCol>
                <a:gridCol w="1447800">
                  <a:extLst>
                    <a:ext uri="{9D8B030D-6E8A-4147-A177-3AD203B41FA5}">
                      <a16:colId xmlns:a16="http://schemas.microsoft.com/office/drawing/2014/main" val="2007361276"/>
                    </a:ext>
                  </a:extLst>
                </a:gridCol>
                <a:gridCol w="1447800">
                  <a:extLst>
                    <a:ext uri="{9D8B030D-6E8A-4147-A177-3AD203B41FA5}">
                      <a16:colId xmlns:a16="http://schemas.microsoft.com/office/drawing/2014/main" val="3018121002"/>
                    </a:ext>
                  </a:extLst>
                </a:gridCol>
              </a:tblGrid>
              <a:tr h="634765">
                <a:tc>
                  <a:txBody>
                    <a:bodyPr/>
                    <a:lstStyle/>
                    <a:p>
                      <a:pPr algn="ctr"/>
                      <a:r>
                        <a:rPr lang="en-US" sz="1600" dirty="0"/>
                        <a:t>Tier</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r>
                        <a:rPr lang="en-US" sz="1600" dirty="0"/>
                        <a:t># of Accounts</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r>
                        <a:rPr lang="en-US" sz="1600" dirty="0"/>
                        <a:t>% Accounts</a:t>
                      </a:r>
                    </a:p>
                  </a:txBody>
                  <a:tcPr anchor="ctr">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929488242"/>
                  </a:ext>
                </a:extLst>
              </a:tr>
              <a:tr h="406472">
                <a:tc>
                  <a:txBody>
                    <a:bodyPr/>
                    <a:lstStyle/>
                    <a:p>
                      <a:pPr algn="r"/>
                      <a:r>
                        <a:rPr lang="en-US" sz="1600" dirty="0"/>
                        <a:t>A+   </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lang="en-US" sz="1600" dirty="0"/>
                        <a:t>77</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r"/>
                      <a:r>
                        <a:rPr lang="en-US" sz="1600" dirty="0"/>
                        <a:t>7%</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97012785"/>
                  </a:ext>
                </a:extLst>
              </a:tr>
              <a:tr h="406472">
                <a:tc>
                  <a:txBody>
                    <a:bodyPr/>
                    <a:lstStyle/>
                    <a:p>
                      <a:pPr algn="r"/>
                      <a:r>
                        <a:rPr lang="en-US" sz="1600" dirty="0"/>
                        <a:t>A</a:t>
                      </a:r>
                    </a:p>
                  </a:txBody>
                  <a:tcPr>
                    <a:lnR w="12700" cap="flat" cmpd="sng" algn="ctr">
                      <a:solidFill>
                        <a:schemeClr val="tx1"/>
                      </a:solidFill>
                      <a:prstDash val="solid"/>
                      <a:round/>
                      <a:headEnd type="none" w="med" len="med"/>
                      <a:tailEnd type="none" w="med" len="med"/>
                    </a:lnR>
                  </a:tcPr>
                </a:tc>
                <a:tc>
                  <a:txBody>
                    <a:bodyPr/>
                    <a:lstStyle/>
                    <a:p>
                      <a:pPr algn="r"/>
                      <a:r>
                        <a:rPr lang="en-US" sz="1600" dirty="0"/>
                        <a:t>19</a:t>
                      </a:r>
                    </a:p>
                  </a:txBody>
                  <a:tcPr>
                    <a:lnL w="12700" cap="flat" cmpd="sng" algn="ctr">
                      <a:solidFill>
                        <a:schemeClr val="tx1"/>
                      </a:solidFill>
                      <a:prstDash val="solid"/>
                      <a:round/>
                      <a:headEnd type="none" w="med" len="med"/>
                      <a:tailEnd type="none" w="med" len="med"/>
                    </a:lnL>
                  </a:tcPr>
                </a:tc>
                <a:tc>
                  <a:txBody>
                    <a:bodyPr/>
                    <a:lstStyle/>
                    <a:p>
                      <a:pPr algn="r"/>
                      <a:r>
                        <a:rPr lang="en-US" sz="1600" dirty="0"/>
                        <a:t>1%</a:t>
                      </a:r>
                    </a:p>
                  </a:txBody>
                  <a:tcPr/>
                </a:tc>
                <a:extLst>
                  <a:ext uri="{0D108BD9-81ED-4DB2-BD59-A6C34878D82A}">
                    <a16:rowId xmlns:a16="http://schemas.microsoft.com/office/drawing/2014/main" val="1917627864"/>
                  </a:ext>
                </a:extLst>
              </a:tr>
              <a:tr h="406472">
                <a:tc>
                  <a:txBody>
                    <a:bodyPr/>
                    <a:lstStyle/>
                    <a:p>
                      <a:pPr algn="r"/>
                      <a:r>
                        <a:rPr lang="en-US" sz="1600" dirty="0"/>
                        <a:t>B</a:t>
                      </a:r>
                    </a:p>
                  </a:txBody>
                  <a:tcPr>
                    <a:lnR w="12700" cap="flat" cmpd="sng" algn="ctr">
                      <a:solidFill>
                        <a:schemeClr val="tx1"/>
                      </a:solidFill>
                      <a:prstDash val="solid"/>
                      <a:round/>
                      <a:headEnd type="none" w="med" len="med"/>
                      <a:tailEnd type="none" w="med" len="med"/>
                    </a:lnR>
                  </a:tcPr>
                </a:tc>
                <a:tc>
                  <a:txBody>
                    <a:bodyPr/>
                    <a:lstStyle/>
                    <a:p>
                      <a:pPr algn="r"/>
                      <a:r>
                        <a:rPr lang="en-US" sz="1600" dirty="0"/>
                        <a:t>338</a:t>
                      </a:r>
                    </a:p>
                  </a:txBody>
                  <a:tcPr>
                    <a:lnL w="12700" cap="flat" cmpd="sng" algn="ctr">
                      <a:solidFill>
                        <a:schemeClr val="tx1"/>
                      </a:solidFill>
                      <a:prstDash val="solid"/>
                      <a:round/>
                      <a:headEnd type="none" w="med" len="med"/>
                      <a:tailEnd type="none" w="med" len="med"/>
                    </a:lnL>
                  </a:tcPr>
                </a:tc>
                <a:tc>
                  <a:txBody>
                    <a:bodyPr/>
                    <a:lstStyle/>
                    <a:p>
                      <a:pPr algn="r"/>
                      <a:r>
                        <a:rPr lang="en-US" sz="1600" dirty="0"/>
                        <a:t>31.%</a:t>
                      </a:r>
                    </a:p>
                  </a:txBody>
                  <a:tcPr/>
                </a:tc>
                <a:extLst>
                  <a:ext uri="{0D108BD9-81ED-4DB2-BD59-A6C34878D82A}">
                    <a16:rowId xmlns:a16="http://schemas.microsoft.com/office/drawing/2014/main" val="4062293944"/>
                  </a:ext>
                </a:extLst>
              </a:tr>
              <a:tr h="406472">
                <a:tc>
                  <a:txBody>
                    <a:bodyPr/>
                    <a:lstStyle/>
                    <a:p>
                      <a:pPr algn="r"/>
                      <a:r>
                        <a:rPr lang="en-US" sz="1600" dirty="0"/>
                        <a:t>C</a:t>
                      </a:r>
                    </a:p>
                  </a:txBody>
                  <a:tcPr>
                    <a:lnR w="12700" cap="flat" cmpd="sng" algn="ctr">
                      <a:solidFill>
                        <a:schemeClr val="tx1"/>
                      </a:solidFill>
                      <a:prstDash val="solid"/>
                      <a:round/>
                      <a:headEnd type="none" w="med" len="med"/>
                      <a:tailEnd type="none" w="med" len="med"/>
                    </a:lnR>
                  </a:tcPr>
                </a:tc>
                <a:tc>
                  <a:txBody>
                    <a:bodyPr/>
                    <a:lstStyle/>
                    <a:p>
                      <a:pPr algn="r"/>
                      <a:r>
                        <a:rPr lang="en-US" sz="1600" dirty="0"/>
                        <a:t>425</a:t>
                      </a:r>
                    </a:p>
                  </a:txBody>
                  <a:tcPr>
                    <a:lnL w="12700" cap="flat" cmpd="sng" algn="ctr">
                      <a:solidFill>
                        <a:schemeClr val="tx1"/>
                      </a:solidFill>
                      <a:prstDash val="solid"/>
                      <a:round/>
                      <a:headEnd type="none" w="med" len="med"/>
                      <a:tailEnd type="none" w="med" len="med"/>
                    </a:lnL>
                  </a:tcPr>
                </a:tc>
                <a:tc>
                  <a:txBody>
                    <a:bodyPr/>
                    <a:lstStyle/>
                    <a:p>
                      <a:pPr algn="r"/>
                      <a:r>
                        <a:rPr lang="en-US" sz="1600" dirty="0"/>
                        <a:t>39%</a:t>
                      </a:r>
                    </a:p>
                  </a:txBody>
                  <a:tcPr/>
                </a:tc>
                <a:extLst>
                  <a:ext uri="{0D108BD9-81ED-4DB2-BD59-A6C34878D82A}">
                    <a16:rowId xmlns:a16="http://schemas.microsoft.com/office/drawing/2014/main" val="607727902"/>
                  </a:ext>
                </a:extLst>
              </a:tr>
              <a:tr h="406472">
                <a:tc>
                  <a:txBody>
                    <a:bodyPr/>
                    <a:lstStyle/>
                    <a:p>
                      <a:pPr algn="r"/>
                      <a:r>
                        <a:rPr lang="en-US" sz="1600" dirty="0"/>
                        <a:t>D</a:t>
                      </a:r>
                    </a:p>
                  </a:txBody>
                  <a:tcPr>
                    <a:lnR w="12700" cap="flat" cmpd="sng" algn="ctr">
                      <a:solidFill>
                        <a:schemeClr val="tx1"/>
                      </a:solidFill>
                      <a:prstDash val="solid"/>
                      <a:round/>
                      <a:headEnd type="none" w="med" len="med"/>
                      <a:tailEnd type="none" w="med" len="med"/>
                    </a:lnR>
                  </a:tcPr>
                </a:tc>
                <a:tc>
                  <a:txBody>
                    <a:bodyPr/>
                    <a:lstStyle/>
                    <a:p>
                      <a:pPr algn="r"/>
                      <a:r>
                        <a:rPr lang="en-US" sz="1600" dirty="0"/>
                        <a:t>24</a:t>
                      </a:r>
                    </a:p>
                  </a:txBody>
                  <a:tcPr>
                    <a:lnL w="12700" cap="flat" cmpd="sng" algn="ctr">
                      <a:solidFill>
                        <a:schemeClr val="tx1"/>
                      </a:solidFill>
                      <a:prstDash val="solid"/>
                      <a:round/>
                      <a:headEnd type="none" w="med" len="med"/>
                      <a:tailEnd type="none" w="med" len="med"/>
                    </a:lnL>
                  </a:tcPr>
                </a:tc>
                <a:tc>
                  <a:txBody>
                    <a:bodyPr/>
                    <a:lstStyle/>
                    <a:p>
                      <a:pPr algn="r"/>
                      <a:r>
                        <a:rPr lang="en-US" sz="1600" dirty="0"/>
                        <a:t>2%</a:t>
                      </a:r>
                    </a:p>
                  </a:txBody>
                  <a:tcPr/>
                </a:tc>
                <a:extLst>
                  <a:ext uri="{0D108BD9-81ED-4DB2-BD59-A6C34878D82A}">
                    <a16:rowId xmlns:a16="http://schemas.microsoft.com/office/drawing/2014/main" val="1798205167"/>
                  </a:ext>
                </a:extLst>
              </a:tr>
            </a:tbl>
          </a:graphicData>
        </a:graphic>
      </p:graphicFrame>
      <p:graphicFrame>
        <p:nvGraphicFramePr>
          <p:cNvPr id="8" name="Table 7">
            <a:extLst>
              <a:ext uri="{FF2B5EF4-FFF2-40B4-BE49-F238E27FC236}">
                <a16:creationId xmlns:a16="http://schemas.microsoft.com/office/drawing/2014/main" id="{018020C7-9E94-EA4C-8AF9-CF5CC2D5021B}"/>
              </a:ext>
            </a:extLst>
          </p:cNvPr>
          <p:cNvGraphicFramePr>
            <a:graphicFrameLocks noGrp="1"/>
          </p:cNvGraphicFramePr>
          <p:nvPr>
            <p:extLst>
              <p:ext uri="{D42A27DB-BD31-4B8C-83A1-F6EECF244321}">
                <p14:modId xmlns:p14="http://schemas.microsoft.com/office/powerpoint/2010/main" val="3949421996"/>
              </p:ext>
            </p:extLst>
          </p:nvPr>
        </p:nvGraphicFramePr>
        <p:xfrm>
          <a:off x="6845300" y="2819275"/>
          <a:ext cx="4343400" cy="2667125"/>
        </p:xfrm>
        <a:graphic>
          <a:graphicData uri="http://schemas.openxmlformats.org/drawingml/2006/table">
            <a:tbl>
              <a:tblPr firstRow="1" bandRow="1">
                <a:tableStyleId>{5940675A-B579-460E-94D1-54222C63F5DA}</a:tableStyleId>
              </a:tblPr>
              <a:tblGrid>
                <a:gridCol w="1447800">
                  <a:extLst>
                    <a:ext uri="{9D8B030D-6E8A-4147-A177-3AD203B41FA5}">
                      <a16:colId xmlns:a16="http://schemas.microsoft.com/office/drawing/2014/main" val="2673290382"/>
                    </a:ext>
                  </a:extLst>
                </a:gridCol>
                <a:gridCol w="1447800">
                  <a:extLst>
                    <a:ext uri="{9D8B030D-6E8A-4147-A177-3AD203B41FA5}">
                      <a16:colId xmlns:a16="http://schemas.microsoft.com/office/drawing/2014/main" val="2007361276"/>
                    </a:ext>
                  </a:extLst>
                </a:gridCol>
                <a:gridCol w="1447800">
                  <a:extLst>
                    <a:ext uri="{9D8B030D-6E8A-4147-A177-3AD203B41FA5}">
                      <a16:colId xmlns:a16="http://schemas.microsoft.com/office/drawing/2014/main" val="3018121002"/>
                    </a:ext>
                  </a:extLst>
                </a:gridCol>
              </a:tblGrid>
              <a:tr h="634765">
                <a:tc>
                  <a:txBody>
                    <a:bodyPr/>
                    <a:lstStyle/>
                    <a:p>
                      <a:pPr algn="ctr"/>
                      <a:r>
                        <a:rPr lang="en-US" sz="1600" dirty="0"/>
                        <a:t>Tier</a:t>
                      </a:r>
                    </a:p>
                  </a:txBody>
                  <a:tcPr>
                    <a:solidFill>
                      <a:schemeClr val="tx1">
                        <a:lumMod val="20000"/>
                        <a:lumOff val="80000"/>
                      </a:schemeClr>
                    </a:solidFill>
                  </a:tcPr>
                </a:tc>
                <a:tc>
                  <a:txBody>
                    <a:bodyPr/>
                    <a:lstStyle/>
                    <a:p>
                      <a:pPr algn="ctr"/>
                      <a:r>
                        <a:rPr lang="en-US" sz="1600" dirty="0"/>
                        <a:t># of Accounts</a:t>
                      </a:r>
                    </a:p>
                  </a:txBody>
                  <a:tcPr>
                    <a:solidFill>
                      <a:schemeClr val="tx1">
                        <a:lumMod val="20000"/>
                        <a:lumOff val="80000"/>
                      </a:schemeClr>
                    </a:solidFill>
                  </a:tcPr>
                </a:tc>
                <a:tc>
                  <a:txBody>
                    <a:bodyPr/>
                    <a:lstStyle/>
                    <a:p>
                      <a:pPr algn="ctr"/>
                      <a:r>
                        <a:rPr lang="en-US" sz="1600" dirty="0"/>
                        <a:t>% Accounts</a:t>
                      </a:r>
                    </a:p>
                  </a:txBody>
                  <a:tcPr>
                    <a:solidFill>
                      <a:schemeClr val="tx1">
                        <a:lumMod val="20000"/>
                        <a:lumOff val="80000"/>
                      </a:schemeClr>
                    </a:solidFill>
                  </a:tcPr>
                </a:tc>
                <a:extLst>
                  <a:ext uri="{0D108BD9-81ED-4DB2-BD59-A6C34878D82A}">
                    <a16:rowId xmlns:a16="http://schemas.microsoft.com/office/drawing/2014/main" val="929488242"/>
                  </a:ext>
                </a:extLst>
              </a:tr>
              <a:tr h="406472">
                <a:tc>
                  <a:txBody>
                    <a:bodyPr/>
                    <a:lstStyle/>
                    <a:p>
                      <a:pPr algn="r"/>
                      <a:r>
                        <a:rPr lang="en-US" sz="1600" dirty="0"/>
                        <a:t>A+   </a:t>
                      </a:r>
                    </a:p>
                  </a:txBody>
                  <a:tcPr/>
                </a:tc>
                <a:tc>
                  <a:txBody>
                    <a:bodyPr/>
                    <a:lstStyle/>
                    <a:p>
                      <a:pPr algn="r"/>
                      <a:r>
                        <a:rPr lang="en-US" sz="1600" dirty="0"/>
                        <a:t>77</a:t>
                      </a:r>
                    </a:p>
                  </a:txBody>
                  <a:tcPr/>
                </a:tc>
                <a:tc>
                  <a:txBody>
                    <a:bodyPr/>
                    <a:lstStyle/>
                    <a:p>
                      <a:pPr algn="r"/>
                      <a:r>
                        <a:rPr lang="en-US" sz="1600" dirty="0"/>
                        <a:t>7%</a:t>
                      </a:r>
                    </a:p>
                  </a:txBody>
                  <a:tcPr/>
                </a:tc>
                <a:extLst>
                  <a:ext uri="{0D108BD9-81ED-4DB2-BD59-A6C34878D82A}">
                    <a16:rowId xmlns:a16="http://schemas.microsoft.com/office/drawing/2014/main" val="697012785"/>
                  </a:ext>
                </a:extLst>
              </a:tr>
              <a:tr h="406472">
                <a:tc>
                  <a:txBody>
                    <a:bodyPr/>
                    <a:lstStyle/>
                    <a:p>
                      <a:pPr algn="r"/>
                      <a:r>
                        <a:rPr lang="en-US" sz="1600" dirty="0"/>
                        <a:t>A</a:t>
                      </a:r>
                    </a:p>
                  </a:txBody>
                  <a:tcPr/>
                </a:tc>
                <a:tc>
                  <a:txBody>
                    <a:bodyPr/>
                    <a:lstStyle/>
                    <a:p>
                      <a:pPr algn="r"/>
                      <a:r>
                        <a:rPr lang="en-US" sz="1600" dirty="0"/>
                        <a:t>19</a:t>
                      </a:r>
                    </a:p>
                  </a:txBody>
                  <a:tcPr/>
                </a:tc>
                <a:tc>
                  <a:txBody>
                    <a:bodyPr/>
                    <a:lstStyle/>
                    <a:p>
                      <a:pPr algn="r"/>
                      <a:r>
                        <a:rPr lang="en-US" sz="1600" dirty="0"/>
                        <a:t>1%</a:t>
                      </a:r>
                    </a:p>
                  </a:txBody>
                  <a:tcPr/>
                </a:tc>
                <a:extLst>
                  <a:ext uri="{0D108BD9-81ED-4DB2-BD59-A6C34878D82A}">
                    <a16:rowId xmlns:a16="http://schemas.microsoft.com/office/drawing/2014/main" val="1917627864"/>
                  </a:ext>
                </a:extLst>
              </a:tr>
              <a:tr h="406472">
                <a:tc>
                  <a:txBody>
                    <a:bodyPr/>
                    <a:lstStyle/>
                    <a:p>
                      <a:pPr algn="r"/>
                      <a:r>
                        <a:rPr lang="en-US" sz="1600" dirty="0"/>
                        <a:t>B</a:t>
                      </a:r>
                    </a:p>
                  </a:txBody>
                  <a:tcPr/>
                </a:tc>
                <a:tc>
                  <a:txBody>
                    <a:bodyPr/>
                    <a:lstStyle/>
                    <a:p>
                      <a:pPr algn="r"/>
                      <a:r>
                        <a:rPr lang="en-US" sz="1600" dirty="0"/>
                        <a:t>338</a:t>
                      </a:r>
                    </a:p>
                  </a:txBody>
                  <a:tcPr/>
                </a:tc>
                <a:tc>
                  <a:txBody>
                    <a:bodyPr/>
                    <a:lstStyle/>
                    <a:p>
                      <a:pPr algn="r"/>
                      <a:r>
                        <a:rPr lang="en-US" sz="1600" dirty="0"/>
                        <a:t>31.%</a:t>
                      </a:r>
                    </a:p>
                  </a:txBody>
                  <a:tcPr/>
                </a:tc>
                <a:extLst>
                  <a:ext uri="{0D108BD9-81ED-4DB2-BD59-A6C34878D82A}">
                    <a16:rowId xmlns:a16="http://schemas.microsoft.com/office/drawing/2014/main" val="4062293944"/>
                  </a:ext>
                </a:extLst>
              </a:tr>
              <a:tr h="406472">
                <a:tc>
                  <a:txBody>
                    <a:bodyPr/>
                    <a:lstStyle/>
                    <a:p>
                      <a:pPr algn="r"/>
                      <a:r>
                        <a:rPr lang="en-US" sz="1600" dirty="0"/>
                        <a:t>C</a:t>
                      </a:r>
                    </a:p>
                  </a:txBody>
                  <a:tcPr/>
                </a:tc>
                <a:tc>
                  <a:txBody>
                    <a:bodyPr/>
                    <a:lstStyle/>
                    <a:p>
                      <a:pPr algn="r"/>
                      <a:r>
                        <a:rPr lang="en-US" sz="1600" dirty="0"/>
                        <a:t>425</a:t>
                      </a:r>
                    </a:p>
                  </a:txBody>
                  <a:tcPr/>
                </a:tc>
                <a:tc>
                  <a:txBody>
                    <a:bodyPr/>
                    <a:lstStyle/>
                    <a:p>
                      <a:pPr algn="r"/>
                      <a:r>
                        <a:rPr lang="en-US" sz="1600" dirty="0"/>
                        <a:t>39%</a:t>
                      </a:r>
                    </a:p>
                  </a:txBody>
                  <a:tcPr/>
                </a:tc>
                <a:extLst>
                  <a:ext uri="{0D108BD9-81ED-4DB2-BD59-A6C34878D82A}">
                    <a16:rowId xmlns:a16="http://schemas.microsoft.com/office/drawing/2014/main" val="607727902"/>
                  </a:ext>
                </a:extLst>
              </a:tr>
              <a:tr h="406472">
                <a:tc>
                  <a:txBody>
                    <a:bodyPr/>
                    <a:lstStyle/>
                    <a:p>
                      <a:pPr algn="r"/>
                      <a:r>
                        <a:rPr lang="en-US" sz="1600" dirty="0"/>
                        <a:t>D</a:t>
                      </a:r>
                    </a:p>
                  </a:txBody>
                  <a:tcPr/>
                </a:tc>
                <a:tc>
                  <a:txBody>
                    <a:bodyPr/>
                    <a:lstStyle/>
                    <a:p>
                      <a:pPr algn="r"/>
                      <a:r>
                        <a:rPr lang="en-US" sz="1600" dirty="0"/>
                        <a:t>24</a:t>
                      </a:r>
                    </a:p>
                  </a:txBody>
                  <a:tcPr/>
                </a:tc>
                <a:tc>
                  <a:txBody>
                    <a:bodyPr/>
                    <a:lstStyle/>
                    <a:p>
                      <a:pPr algn="r"/>
                      <a:r>
                        <a:rPr lang="en-US" sz="1600" dirty="0"/>
                        <a:t>2%</a:t>
                      </a:r>
                    </a:p>
                  </a:txBody>
                  <a:tcPr/>
                </a:tc>
                <a:extLst>
                  <a:ext uri="{0D108BD9-81ED-4DB2-BD59-A6C34878D82A}">
                    <a16:rowId xmlns:a16="http://schemas.microsoft.com/office/drawing/2014/main" val="1798205167"/>
                  </a:ext>
                </a:extLst>
              </a:tr>
            </a:tbl>
          </a:graphicData>
        </a:graphic>
      </p:graphicFrame>
      <p:pic>
        <p:nvPicPr>
          <p:cNvPr id="10" name="Picture 9">
            <a:extLst>
              <a:ext uri="{FF2B5EF4-FFF2-40B4-BE49-F238E27FC236}">
                <a16:creationId xmlns:a16="http://schemas.microsoft.com/office/drawing/2014/main" id="{FAB28DD2-AAC7-3242-842A-61CFB6D16F65}"/>
              </a:ext>
            </a:extLst>
          </p:cNvPr>
          <p:cNvPicPr>
            <a:picLocks noChangeAspect="1"/>
          </p:cNvPicPr>
          <p:nvPr/>
        </p:nvPicPr>
        <p:blipFill>
          <a:blip r:embed="rId3"/>
          <a:stretch>
            <a:fillRect/>
          </a:stretch>
        </p:blipFill>
        <p:spPr>
          <a:xfrm>
            <a:off x="7012967" y="1665204"/>
            <a:ext cx="707887" cy="707887"/>
          </a:xfrm>
          <a:prstGeom prst="rect">
            <a:avLst/>
          </a:prstGeom>
        </p:spPr>
      </p:pic>
      <p:pic>
        <p:nvPicPr>
          <p:cNvPr id="11" name="Picture 10">
            <a:extLst>
              <a:ext uri="{FF2B5EF4-FFF2-40B4-BE49-F238E27FC236}">
                <a16:creationId xmlns:a16="http://schemas.microsoft.com/office/drawing/2014/main" id="{568E8F14-8D9F-7E42-A9A1-08A6D78CD621}"/>
              </a:ext>
            </a:extLst>
          </p:cNvPr>
          <p:cNvPicPr>
            <a:picLocks noChangeAspect="1"/>
          </p:cNvPicPr>
          <p:nvPr/>
        </p:nvPicPr>
        <p:blipFill>
          <a:blip r:embed="rId4"/>
          <a:stretch>
            <a:fillRect/>
          </a:stretch>
        </p:blipFill>
        <p:spPr>
          <a:xfrm>
            <a:off x="1669599" y="1673779"/>
            <a:ext cx="762000" cy="762000"/>
          </a:xfrm>
          <a:prstGeom prst="rect">
            <a:avLst/>
          </a:prstGeom>
        </p:spPr>
      </p:pic>
    </p:spTree>
    <p:extLst>
      <p:ext uri="{BB962C8B-B14F-4D97-AF65-F5344CB8AC3E}">
        <p14:creationId xmlns:p14="http://schemas.microsoft.com/office/powerpoint/2010/main" val="277431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6E56-A8D2-A144-B96B-B86C84E8DD55}"/>
              </a:ext>
            </a:extLst>
          </p:cNvPr>
          <p:cNvSpPr>
            <a:spLocks noGrp="1"/>
          </p:cNvSpPr>
          <p:nvPr>
            <p:ph type="title"/>
          </p:nvPr>
        </p:nvSpPr>
        <p:spPr/>
        <p:txBody>
          <a:bodyPr/>
          <a:lstStyle/>
          <a:p>
            <a:r>
              <a:rPr lang="en-US" dirty="0"/>
              <a:t>Add total rows and avoid too many rows</a:t>
            </a:r>
          </a:p>
        </p:txBody>
      </p:sp>
      <p:sp>
        <p:nvSpPr>
          <p:cNvPr id="4" name="Slide Number Placeholder 3">
            <a:extLst>
              <a:ext uri="{FF2B5EF4-FFF2-40B4-BE49-F238E27FC236}">
                <a16:creationId xmlns:a16="http://schemas.microsoft.com/office/drawing/2014/main" id="{D6CDA1EF-16D4-8E44-9D2A-72A6E37622A3}"/>
              </a:ext>
            </a:extLst>
          </p:cNvPr>
          <p:cNvSpPr>
            <a:spLocks noGrp="1"/>
          </p:cNvSpPr>
          <p:nvPr>
            <p:ph type="sldNum" sz="quarter" idx="10"/>
          </p:nvPr>
        </p:nvSpPr>
        <p:spPr/>
        <p:txBody>
          <a:bodyPr/>
          <a:lstStyle/>
          <a:p>
            <a:fld id="{C0D6EFB9-9230-4B7B-84CF-BF17657CE3F9}" type="slidenum">
              <a:rPr lang="en-US" smtClean="0"/>
              <a:t>63</a:t>
            </a:fld>
            <a:endParaRPr lang="en-US"/>
          </a:p>
        </p:txBody>
      </p:sp>
      <p:graphicFrame>
        <p:nvGraphicFramePr>
          <p:cNvPr id="7" name="Table 7">
            <a:extLst>
              <a:ext uri="{FF2B5EF4-FFF2-40B4-BE49-F238E27FC236}">
                <a16:creationId xmlns:a16="http://schemas.microsoft.com/office/drawing/2014/main" id="{E112E7A6-2FD2-E946-8A12-32A0605824F6}"/>
              </a:ext>
            </a:extLst>
          </p:cNvPr>
          <p:cNvGraphicFramePr>
            <a:graphicFrameLocks noGrp="1"/>
          </p:cNvGraphicFramePr>
          <p:nvPr>
            <p:extLst>
              <p:ext uri="{D42A27DB-BD31-4B8C-83A1-F6EECF244321}">
                <p14:modId xmlns:p14="http://schemas.microsoft.com/office/powerpoint/2010/main" val="130711008"/>
              </p:ext>
            </p:extLst>
          </p:nvPr>
        </p:nvGraphicFramePr>
        <p:xfrm>
          <a:off x="1066800" y="2717603"/>
          <a:ext cx="4343400" cy="3073597"/>
        </p:xfrm>
        <a:graphic>
          <a:graphicData uri="http://schemas.openxmlformats.org/drawingml/2006/table">
            <a:tbl>
              <a:tblPr firstRow="1" bandRow="1">
                <a:tableStyleId>{2D5ABB26-0587-4C30-8999-92F81FD0307C}</a:tableStyleId>
              </a:tblPr>
              <a:tblGrid>
                <a:gridCol w="1447800">
                  <a:extLst>
                    <a:ext uri="{9D8B030D-6E8A-4147-A177-3AD203B41FA5}">
                      <a16:colId xmlns:a16="http://schemas.microsoft.com/office/drawing/2014/main" val="2673290382"/>
                    </a:ext>
                  </a:extLst>
                </a:gridCol>
                <a:gridCol w="1447800">
                  <a:extLst>
                    <a:ext uri="{9D8B030D-6E8A-4147-A177-3AD203B41FA5}">
                      <a16:colId xmlns:a16="http://schemas.microsoft.com/office/drawing/2014/main" val="2007361276"/>
                    </a:ext>
                  </a:extLst>
                </a:gridCol>
                <a:gridCol w="1447800">
                  <a:extLst>
                    <a:ext uri="{9D8B030D-6E8A-4147-A177-3AD203B41FA5}">
                      <a16:colId xmlns:a16="http://schemas.microsoft.com/office/drawing/2014/main" val="3018121002"/>
                    </a:ext>
                  </a:extLst>
                </a:gridCol>
              </a:tblGrid>
              <a:tr h="634765">
                <a:tc>
                  <a:txBody>
                    <a:bodyPr/>
                    <a:lstStyle/>
                    <a:p>
                      <a:pPr algn="ctr"/>
                      <a:r>
                        <a:rPr lang="en-US" sz="1600" dirty="0"/>
                        <a:t>Tier</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r>
                        <a:rPr lang="en-US" sz="1600" dirty="0"/>
                        <a:t># of Accounts</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r>
                        <a:rPr lang="en-US" sz="1600" dirty="0"/>
                        <a:t>% Accounts</a:t>
                      </a:r>
                    </a:p>
                  </a:txBody>
                  <a:tcPr anchor="ctr">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929488242"/>
                  </a:ext>
                </a:extLst>
              </a:tr>
              <a:tr h="406472">
                <a:tc>
                  <a:txBody>
                    <a:bodyPr/>
                    <a:lstStyle/>
                    <a:p>
                      <a:pPr algn="r"/>
                      <a:r>
                        <a:rPr lang="en-US" sz="1600" dirty="0"/>
                        <a:t>A+   </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lang="en-US" sz="1600" dirty="0"/>
                        <a:t>77</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r"/>
                      <a:r>
                        <a:rPr lang="en-US" sz="1600" dirty="0"/>
                        <a:t>7%</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97012785"/>
                  </a:ext>
                </a:extLst>
              </a:tr>
              <a:tr h="406472">
                <a:tc>
                  <a:txBody>
                    <a:bodyPr/>
                    <a:lstStyle/>
                    <a:p>
                      <a:pPr algn="r"/>
                      <a:r>
                        <a:rPr lang="en-US" sz="1600" dirty="0"/>
                        <a:t>A</a:t>
                      </a:r>
                    </a:p>
                  </a:txBody>
                  <a:tcPr>
                    <a:lnR w="12700" cap="flat" cmpd="sng" algn="ctr">
                      <a:solidFill>
                        <a:schemeClr val="tx1"/>
                      </a:solidFill>
                      <a:prstDash val="solid"/>
                      <a:round/>
                      <a:headEnd type="none" w="med" len="med"/>
                      <a:tailEnd type="none" w="med" len="med"/>
                    </a:lnR>
                  </a:tcPr>
                </a:tc>
                <a:tc>
                  <a:txBody>
                    <a:bodyPr/>
                    <a:lstStyle/>
                    <a:p>
                      <a:pPr algn="r"/>
                      <a:r>
                        <a:rPr lang="en-US" sz="1600" dirty="0"/>
                        <a:t>19</a:t>
                      </a:r>
                    </a:p>
                  </a:txBody>
                  <a:tcPr>
                    <a:lnL w="12700" cap="flat" cmpd="sng" algn="ctr">
                      <a:solidFill>
                        <a:schemeClr val="tx1"/>
                      </a:solidFill>
                      <a:prstDash val="solid"/>
                      <a:round/>
                      <a:headEnd type="none" w="med" len="med"/>
                      <a:tailEnd type="none" w="med" len="med"/>
                    </a:lnL>
                  </a:tcPr>
                </a:tc>
                <a:tc>
                  <a:txBody>
                    <a:bodyPr/>
                    <a:lstStyle/>
                    <a:p>
                      <a:pPr algn="r"/>
                      <a:r>
                        <a:rPr lang="en-US" sz="1600" dirty="0"/>
                        <a:t>1%</a:t>
                      </a:r>
                    </a:p>
                  </a:txBody>
                  <a:tcPr/>
                </a:tc>
                <a:extLst>
                  <a:ext uri="{0D108BD9-81ED-4DB2-BD59-A6C34878D82A}">
                    <a16:rowId xmlns:a16="http://schemas.microsoft.com/office/drawing/2014/main" val="1917627864"/>
                  </a:ext>
                </a:extLst>
              </a:tr>
              <a:tr h="406472">
                <a:tc>
                  <a:txBody>
                    <a:bodyPr/>
                    <a:lstStyle/>
                    <a:p>
                      <a:pPr algn="r"/>
                      <a:r>
                        <a:rPr lang="en-US" sz="1600" dirty="0"/>
                        <a:t>B</a:t>
                      </a:r>
                    </a:p>
                  </a:txBody>
                  <a:tcPr>
                    <a:lnR w="12700" cap="flat" cmpd="sng" algn="ctr">
                      <a:solidFill>
                        <a:schemeClr val="tx1"/>
                      </a:solidFill>
                      <a:prstDash val="solid"/>
                      <a:round/>
                      <a:headEnd type="none" w="med" len="med"/>
                      <a:tailEnd type="none" w="med" len="med"/>
                    </a:lnR>
                  </a:tcPr>
                </a:tc>
                <a:tc>
                  <a:txBody>
                    <a:bodyPr/>
                    <a:lstStyle/>
                    <a:p>
                      <a:pPr algn="r"/>
                      <a:r>
                        <a:rPr lang="en-US" sz="1600" dirty="0"/>
                        <a:t>338</a:t>
                      </a:r>
                    </a:p>
                  </a:txBody>
                  <a:tcPr>
                    <a:lnL w="12700" cap="flat" cmpd="sng" algn="ctr">
                      <a:solidFill>
                        <a:schemeClr val="tx1"/>
                      </a:solidFill>
                      <a:prstDash val="solid"/>
                      <a:round/>
                      <a:headEnd type="none" w="med" len="med"/>
                      <a:tailEnd type="none" w="med" len="med"/>
                    </a:lnL>
                  </a:tcPr>
                </a:tc>
                <a:tc>
                  <a:txBody>
                    <a:bodyPr/>
                    <a:lstStyle/>
                    <a:p>
                      <a:pPr algn="r"/>
                      <a:r>
                        <a:rPr lang="en-US" sz="1600" dirty="0"/>
                        <a:t>31.%</a:t>
                      </a:r>
                    </a:p>
                  </a:txBody>
                  <a:tcPr/>
                </a:tc>
                <a:extLst>
                  <a:ext uri="{0D108BD9-81ED-4DB2-BD59-A6C34878D82A}">
                    <a16:rowId xmlns:a16="http://schemas.microsoft.com/office/drawing/2014/main" val="4062293944"/>
                  </a:ext>
                </a:extLst>
              </a:tr>
              <a:tr h="406472">
                <a:tc>
                  <a:txBody>
                    <a:bodyPr/>
                    <a:lstStyle/>
                    <a:p>
                      <a:pPr algn="r"/>
                      <a:r>
                        <a:rPr lang="en-US" sz="1600" dirty="0"/>
                        <a:t>C</a:t>
                      </a:r>
                    </a:p>
                  </a:txBody>
                  <a:tcPr>
                    <a:lnR w="12700" cap="flat" cmpd="sng" algn="ctr">
                      <a:solidFill>
                        <a:schemeClr val="tx1"/>
                      </a:solidFill>
                      <a:prstDash val="solid"/>
                      <a:round/>
                      <a:headEnd type="none" w="med" len="med"/>
                      <a:tailEnd type="none" w="med" len="med"/>
                    </a:lnR>
                  </a:tcPr>
                </a:tc>
                <a:tc>
                  <a:txBody>
                    <a:bodyPr/>
                    <a:lstStyle/>
                    <a:p>
                      <a:pPr algn="r"/>
                      <a:r>
                        <a:rPr lang="en-US" sz="1600" dirty="0"/>
                        <a:t>425</a:t>
                      </a:r>
                    </a:p>
                  </a:txBody>
                  <a:tcPr>
                    <a:lnL w="12700" cap="flat" cmpd="sng" algn="ctr">
                      <a:solidFill>
                        <a:schemeClr val="tx1"/>
                      </a:solidFill>
                      <a:prstDash val="solid"/>
                      <a:round/>
                      <a:headEnd type="none" w="med" len="med"/>
                      <a:tailEnd type="none" w="med" len="med"/>
                    </a:lnL>
                  </a:tcPr>
                </a:tc>
                <a:tc>
                  <a:txBody>
                    <a:bodyPr/>
                    <a:lstStyle/>
                    <a:p>
                      <a:pPr algn="r"/>
                      <a:r>
                        <a:rPr lang="en-US" sz="1600" dirty="0"/>
                        <a:t>39%</a:t>
                      </a:r>
                    </a:p>
                  </a:txBody>
                  <a:tcPr/>
                </a:tc>
                <a:extLst>
                  <a:ext uri="{0D108BD9-81ED-4DB2-BD59-A6C34878D82A}">
                    <a16:rowId xmlns:a16="http://schemas.microsoft.com/office/drawing/2014/main" val="607727902"/>
                  </a:ext>
                </a:extLst>
              </a:tr>
              <a:tr h="406472">
                <a:tc>
                  <a:txBody>
                    <a:bodyPr/>
                    <a:lstStyle/>
                    <a:p>
                      <a:pPr algn="r"/>
                      <a:r>
                        <a:rPr lang="en-US" sz="1600" dirty="0"/>
                        <a:t>D</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r"/>
                      <a:r>
                        <a:rPr lang="en-US" sz="1600" dirty="0"/>
                        <a:t>24</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a:r>
                        <a:rPr lang="en-US" sz="1600" dirty="0"/>
                        <a:t>2%</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8205167"/>
                  </a:ext>
                </a:extLst>
              </a:tr>
              <a:tr h="406472">
                <a:tc>
                  <a:txBody>
                    <a:bodyPr/>
                    <a:lstStyle/>
                    <a:p>
                      <a:pPr algn="r"/>
                      <a:r>
                        <a:rPr lang="en-US" sz="1600" dirty="0"/>
                        <a:t>TOTAL</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lang="en-US" sz="1600" dirty="0"/>
                        <a:t>883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r"/>
                      <a:r>
                        <a:rPr lang="en-US" sz="1600" dirty="0"/>
                        <a:t>100%</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081156350"/>
                  </a:ext>
                </a:extLst>
              </a:tr>
            </a:tbl>
          </a:graphicData>
        </a:graphic>
      </p:graphicFrame>
      <p:graphicFrame>
        <p:nvGraphicFramePr>
          <p:cNvPr id="9" name="Table 7">
            <a:extLst>
              <a:ext uri="{FF2B5EF4-FFF2-40B4-BE49-F238E27FC236}">
                <a16:creationId xmlns:a16="http://schemas.microsoft.com/office/drawing/2014/main" id="{4A4886F5-E79D-844D-8CA2-135BE1016391}"/>
              </a:ext>
            </a:extLst>
          </p:cNvPr>
          <p:cNvGraphicFramePr>
            <a:graphicFrameLocks noGrp="1"/>
          </p:cNvGraphicFramePr>
          <p:nvPr>
            <p:extLst>
              <p:ext uri="{D42A27DB-BD31-4B8C-83A1-F6EECF244321}">
                <p14:modId xmlns:p14="http://schemas.microsoft.com/office/powerpoint/2010/main" val="3276403908"/>
              </p:ext>
            </p:extLst>
          </p:nvPr>
        </p:nvGraphicFramePr>
        <p:xfrm>
          <a:off x="6108700" y="1401085"/>
          <a:ext cx="4343400" cy="4699485"/>
        </p:xfrm>
        <a:graphic>
          <a:graphicData uri="http://schemas.openxmlformats.org/drawingml/2006/table">
            <a:tbl>
              <a:tblPr firstRow="1" bandRow="1">
                <a:tableStyleId>{2D5ABB26-0587-4C30-8999-92F81FD0307C}</a:tableStyleId>
              </a:tblPr>
              <a:tblGrid>
                <a:gridCol w="1447800">
                  <a:extLst>
                    <a:ext uri="{9D8B030D-6E8A-4147-A177-3AD203B41FA5}">
                      <a16:colId xmlns:a16="http://schemas.microsoft.com/office/drawing/2014/main" val="2673290382"/>
                    </a:ext>
                  </a:extLst>
                </a:gridCol>
                <a:gridCol w="1447800">
                  <a:extLst>
                    <a:ext uri="{9D8B030D-6E8A-4147-A177-3AD203B41FA5}">
                      <a16:colId xmlns:a16="http://schemas.microsoft.com/office/drawing/2014/main" val="2007361276"/>
                    </a:ext>
                  </a:extLst>
                </a:gridCol>
                <a:gridCol w="1447800">
                  <a:extLst>
                    <a:ext uri="{9D8B030D-6E8A-4147-A177-3AD203B41FA5}">
                      <a16:colId xmlns:a16="http://schemas.microsoft.com/office/drawing/2014/main" val="3018121002"/>
                    </a:ext>
                  </a:extLst>
                </a:gridCol>
              </a:tblGrid>
              <a:tr h="634765">
                <a:tc>
                  <a:txBody>
                    <a:bodyPr/>
                    <a:lstStyle/>
                    <a:p>
                      <a:pPr algn="ctr"/>
                      <a:r>
                        <a:rPr lang="en-US" sz="1600" dirty="0"/>
                        <a:t>Tier</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r>
                        <a:rPr lang="en-US" sz="1600" dirty="0"/>
                        <a:t># of Accounts</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r>
                        <a:rPr lang="en-US" sz="1600" dirty="0"/>
                        <a:t>% Accounts</a:t>
                      </a:r>
                    </a:p>
                  </a:txBody>
                  <a:tcPr anchor="ctr">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929488242"/>
                  </a:ext>
                </a:extLst>
              </a:tr>
              <a:tr h="406472">
                <a:tc>
                  <a:txBody>
                    <a:bodyPr/>
                    <a:lstStyle/>
                    <a:p>
                      <a:pPr algn="r"/>
                      <a:r>
                        <a:rPr lang="en-US" sz="1600" dirty="0"/>
                        <a:t>A+   </a:t>
                      </a: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a:r>
                        <a:rPr lang="en-US" sz="1600" dirty="0"/>
                        <a:t>77</a:t>
                      </a: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a:r>
                        <a:rPr lang="en-US" sz="1600" dirty="0"/>
                        <a:t>7%</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697012785"/>
                  </a:ext>
                </a:extLst>
              </a:tr>
              <a:tr h="406472">
                <a:tc>
                  <a:txBody>
                    <a:bodyPr/>
                    <a:lstStyle/>
                    <a:p>
                      <a:pPr algn="r"/>
                      <a:r>
                        <a:rPr lang="en-US" sz="1600" dirty="0"/>
                        <a:t>A</a:t>
                      </a:r>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US" sz="1600" dirty="0"/>
                        <a:t>19</a:t>
                      </a:r>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a:r>
                        <a:rPr lang="en-US" sz="1600" dirty="0"/>
                        <a:t>1%</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17627864"/>
                  </a:ext>
                </a:extLst>
              </a:tr>
              <a:tr h="406472">
                <a:tc>
                  <a:txBody>
                    <a:bodyPr/>
                    <a:lstStyle/>
                    <a:p>
                      <a:pPr algn="r"/>
                      <a:r>
                        <a:rPr lang="en-US" sz="1600" dirty="0"/>
                        <a:t>B</a:t>
                      </a:r>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US" sz="1600" dirty="0"/>
                        <a:t>338</a:t>
                      </a:r>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a:r>
                        <a:rPr lang="en-US" sz="1600" dirty="0"/>
                        <a:t>31.%</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2293944"/>
                  </a:ext>
                </a:extLst>
              </a:tr>
              <a:tr h="406472">
                <a:tc>
                  <a:txBody>
                    <a:bodyPr/>
                    <a:lstStyle/>
                    <a:p>
                      <a:pPr algn="r"/>
                      <a:r>
                        <a:rPr lang="en-US" sz="1600" dirty="0"/>
                        <a:t>C</a:t>
                      </a:r>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US" sz="1600" dirty="0"/>
                        <a:t>425</a:t>
                      </a:r>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a:r>
                        <a:rPr lang="en-US" sz="1600" dirty="0"/>
                        <a:t>39%</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07727902"/>
                  </a:ext>
                </a:extLst>
              </a:tr>
              <a:tr h="406472">
                <a:tc>
                  <a:txBody>
                    <a:bodyPr/>
                    <a:lstStyle/>
                    <a:p>
                      <a:pPr algn="r"/>
                      <a:r>
                        <a:rPr lang="en-US" sz="1600" dirty="0"/>
                        <a:t>D</a:t>
                      </a:r>
                    </a:p>
                  </a:txBody>
                  <a:tcPr>
                    <a:lnL>
                      <a:noFill/>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600" dirty="0"/>
                        <a:t>24</a:t>
                      </a:r>
                    </a:p>
                  </a:txBody>
                  <a:tcPr>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600" dirty="0"/>
                        <a:t>2%</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8205167"/>
                  </a:ext>
                </a:extLst>
              </a:tr>
              <a:tr h="406472">
                <a:tc>
                  <a:txBody>
                    <a:bodyPr/>
                    <a:lstStyle/>
                    <a:p>
                      <a:pPr algn="r"/>
                      <a:r>
                        <a:rPr lang="en-US" sz="1600" dirty="0"/>
                        <a:t>E</a:t>
                      </a:r>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600" dirty="0"/>
                        <a:t>12</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600" dirty="0"/>
                        <a:t>1%</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0146784"/>
                  </a:ext>
                </a:extLst>
              </a:tr>
              <a:tr h="406472">
                <a:tc>
                  <a:txBody>
                    <a:bodyPr/>
                    <a:lstStyle/>
                    <a:p>
                      <a:pPr algn="r"/>
                      <a:r>
                        <a:rPr lang="en-US" sz="1600" dirty="0"/>
                        <a:t>F</a:t>
                      </a:r>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600" dirty="0"/>
                        <a:t>10</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600" dirty="0"/>
                        <a:t>1%</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8624878"/>
                  </a:ext>
                </a:extLst>
              </a:tr>
              <a:tr h="406472">
                <a:tc>
                  <a:txBody>
                    <a:bodyPr/>
                    <a:lstStyle/>
                    <a:p>
                      <a:pPr algn="r"/>
                      <a:r>
                        <a:rPr lang="en-US" sz="1600" dirty="0"/>
                        <a:t>G</a:t>
                      </a:r>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600" dirty="0"/>
                        <a:t>5</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600" dirty="0"/>
                        <a:t>1%</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835962"/>
                  </a:ext>
                </a:extLst>
              </a:tr>
              <a:tr h="406472">
                <a:tc>
                  <a:txBody>
                    <a:bodyPr/>
                    <a:lstStyle/>
                    <a:p>
                      <a:pPr algn="r"/>
                      <a:r>
                        <a:rPr lang="en-US" sz="1600" dirty="0"/>
                        <a:t>H</a:t>
                      </a:r>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600" dirty="0"/>
                        <a:t>2</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600" dirty="0"/>
                        <a:t>1%</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1936777"/>
                  </a:ext>
                </a:extLst>
              </a:tr>
              <a:tr h="406472">
                <a:tc>
                  <a:txBody>
                    <a:bodyPr/>
                    <a:lstStyle/>
                    <a:p>
                      <a:pPr algn="r"/>
                      <a:r>
                        <a:rPr lang="en-US" sz="1600" dirty="0"/>
                        <a:t>I</a:t>
                      </a:r>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600" dirty="0"/>
                        <a:t>5</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600" dirty="0"/>
                        <a:t>1%</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6202567"/>
                  </a:ext>
                </a:extLst>
              </a:tr>
            </a:tbl>
          </a:graphicData>
        </a:graphic>
      </p:graphicFrame>
      <p:pic>
        <p:nvPicPr>
          <p:cNvPr id="10" name="Picture 9">
            <a:extLst>
              <a:ext uri="{FF2B5EF4-FFF2-40B4-BE49-F238E27FC236}">
                <a16:creationId xmlns:a16="http://schemas.microsoft.com/office/drawing/2014/main" id="{21523A38-CC04-0E45-BC84-E50E5EDA1B32}"/>
              </a:ext>
            </a:extLst>
          </p:cNvPr>
          <p:cNvPicPr>
            <a:picLocks noChangeAspect="1"/>
          </p:cNvPicPr>
          <p:nvPr/>
        </p:nvPicPr>
        <p:blipFill>
          <a:blip r:embed="rId3"/>
          <a:stretch>
            <a:fillRect/>
          </a:stretch>
        </p:blipFill>
        <p:spPr>
          <a:xfrm>
            <a:off x="7162800" y="541419"/>
            <a:ext cx="707887" cy="707887"/>
          </a:xfrm>
          <a:prstGeom prst="rect">
            <a:avLst/>
          </a:prstGeom>
        </p:spPr>
      </p:pic>
      <p:pic>
        <p:nvPicPr>
          <p:cNvPr id="11" name="Picture 10">
            <a:extLst>
              <a:ext uri="{FF2B5EF4-FFF2-40B4-BE49-F238E27FC236}">
                <a16:creationId xmlns:a16="http://schemas.microsoft.com/office/drawing/2014/main" id="{E7C0B675-C3E4-3749-9030-AB01133481F6}"/>
              </a:ext>
            </a:extLst>
          </p:cNvPr>
          <p:cNvPicPr>
            <a:picLocks noChangeAspect="1"/>
          </p:cNvPicPr>
          <p:nvPr/>
        </p:nvPicPr>
        <p:blipFill>
          <a:blip r:embed="rId4"/>
          <a:stretch>
            <a:fillRect/>
          </a:stretch>
        </p:blipFill>
        <p:spPr>
          <a:xfrm>
            <a:off x="1669599" y="1673779"/>
            <a:ext cx="762000" cy="762000"/>
          </a:xfrm>
          <a:prstGeom prst="rect">
            <a:avLst/>
          </a:prstGeom>
        </p:spPr>
      </p:pic>
    </p:spTree>
    <p:extLst>
      <p:ext uri="{BB962C8B-B14F-4D97-AF65-F5344CB8AC3E}">
        <p14:creationId xmlns:p14="http://schemas.microsoft.com/office/powerpoint/2010/main" val="13810713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B0C99-28A4-3847-9F7A-9A8EEABAC46A}"/>
              </a:ext>
            </a:extLst>
          </p:cNvPr>
          <p:cNvSpPr>
            <a:spLocks noGrp="1"/>
          </p:cNvSpPr>
          <p:nvPr>
            <p:ph type="title"/>
          </p:nvPr>
        </p:nvSpPr>
        <p:spPr/>
        <p:txBody>
          <a:bodyPr/>
          <a:lstStyle/>
          <a:p>
            <a:r>
              <a:rPr lang="en-US" dirty="0"/>
              <a:t>Text</a:t>
            </a:r>
          </a:p>
        </p:txBody>
      </p:sp>
    </p:spTree>
    <p:extLst>
      <p:ext uri="{BB962C8B-B14F-4D97-AF65-F5344CB8AC3E}">
        <p14:creationId xmlns:p14="http://schemas.microsoft.com/office/powerpoint/2010/main" val="40761267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96854-0D3A-184A-8697-EBDA80020C49}"/>
              </a:ext>
            </a:extLst>
          </p:cNvPr>
          <p:cNvSpPr>
            <a:spLocks noGrp="1"/>
          </p:cNvSpPr>
          <p:nvPr>
            <p:ph type="title"/>
          </p:nvPr>
        </p:nvSpPr>
        <p:spPr/>
        <p:txBody>
          <a:bodyPr/>
          <a:lstStyle/>
          <a:p>
            <a:r>
              <a:rPr lang="en-US" dirty="0"/>
              <a:t>Wordsmith to be concise and clear</a:t>
            </a:r>
          </a:p>
        </p:txBody>
      </p:sp>
      <p:sp>
        <p:nvSpPr>
          <p:cNvPr id="3" name="Content Placeholder 2">
            <a:extLst>
              <a:ext uri="{FF2B5EF4-FFF2-40B4-BE49-F238E27FC236}">
                <a16:creationId xmlns:a16="http://schemas.microsoft.com/office/drawing/2014/main" id="{766B0A20-7882-7D42-AF6D-D0AC2CCC3C22}"/>
              </a:ext>
            </a:extLst>
          </p:cNvPr>
          <p:cNvSpPr>
            <a:spLocks noGrp="1"/>
          </p:cNvSpPr>
          <p:nvPr>
            <p:ph idx="1"/>
          </p:nvPr>
        </p:nvSpPr>
        <p:spPr>
          <a:xfrm>
            <a:off x="6324171" y="2667000"/>
            <a:ext cx="5436029" cy="3179767"/>
          </a:xfrm>
        </p:spPr>
        <p:txBody>
          <a:bodyPr>
            <a:normAutofit lnSpcReduction="10000"/>
          </a:bodyPr>
          <a:lstStyle/>
          <a:p>
            <a:r>
              <a:rPr lang="en-US" sz="4000" dirty="0"/>
              <a:t>Clients that used our team are </a:t>
            </a:r>
            <a:r>
              <a:rPr lang="en-US" sz="5400" b="1" dirty="0">
                <a:solidFill>
                  <a:schemeClr val="accent2"/>
                </a:solidFill>
              </a:rPr>
              <a:t>10% </a:t>
            </a:r>
            <a:r>
              <a:rPr lang="en-US" sz="4000" dirty="0"/>
              <a:t>more likely to return for another project in the next to quarters</a:t>
            </a:r>
          </a:p>
        </p:txBody>
      </p:sp>
      <p:sp>
        <p:nvSpPr>
          <p:cNvPr id="4" name="Slide Number Placeholder 3">
            <a:extLst>
              <a:ext uri="{FF2B5EF4-FFF2-40B4-BE49-F238E27FC236}">
                <a16:creationId xmlns:a16="http://schemas.microsoft.com/office/drawing/2014/main" id="{740C963A-BA2D-1742-B84E-FD42CF9FFE7F}"/>
              </a:ext>
            </a:extLst>
          </p:cNvPr>
          <p:cNvSpPr>
            <a:spLocks noGrp="1"/>
          </p:cNvSpPr>
          <p:nvPr>
            <p:ph type="sldNum" sz="quarter" idx="10"/>
          </p:nvPr>
        </p:nvSpPr>
        <p:spPr/>
        <p:txBody>
          <a:bodyPr/>
          <a:lstStyle/>
          <a:p>
            <a:fld id="{C0D6EFB9-9230-4B7B-84CF-BF17657CE3F9}" type="slidenum">
              <a:rPr lang="en-US" smtClean="0"/>
              <a:t>65</a:t>
            </a:fld>
            <a:endParaRPr lang="en-US"/>
          </a:p>
        </p:txBody>
      </p:sp>
      <p:sp>
        <p:nvSpPr>
          <p:cNvPr id="6" name="Content Placeholder 2">
            <a:extLst>
              <a:ext uri="{FF2B5EF4-FFF2-40B4-BE49-F238E27FC236}">
                <a16:creationId xmlns:a16="http://schemas.microsoft.com/office/drawing/2014/main" id="{A946CDC1-F8C2-2F48-8BFC-CCA23F8E21C8}"/>
              </a:ext>
            </a:extLst>
          </p:cNvPr>
          <p:cNvSpPr txBox="1">
            <a:spLocks/>
          </p:cNvSpPr>
          <p:nvPr/>
        </p:nvSpPr>
        <p:spPr>
          <a:xfrm>
            <a:off x="507571" y="2667001"/>
            <a:ext cx="5436029" cy="3179767"/>
          </a:xfrm>
          <a:prstGeom prst="rect">
            <a:avLst/>
          </a:prstGeom>
        </p:spPr>
        <p:txBody>
          <a:bodyPr vert="horz" lIns="0" tIns="0" rIns="0" bIns="0" rtlCol="0">
            <a:normAutofit/>
          </a:bodyPr>
          <a:lstStyle>
            <a:lvl1pPr marL="0" indent="0" algn="l" defTabSz="1219170" rtl="0" eaLnBrk="1" latinLnBrk="0" hangingPunct="1">
              <a:spcBef>
                <a:spcPts val="1200"/>
              </a:spcBef>
              <a:buClr>
                <a:schemeClr val="tx1">
                  <a:lumMod val="50000"/>
                </a:schemeClr>
              </a:buClr>
              <a:buFont typeface="Arial" panose="020B0604020202020204" pitchFamily="34" charset="0"/>
              <a:buNone/>
              <a:defRPr sz="1600" kern="800" spc="-13">
                <a:solidFill>
                  <a:schemeClr val="tx1"/>
                </a:solidFill>
                <a:latin typeface="+mj-lt"/>
                <a:ea typeface="+mn-ea"/>
                <a:cs typeface="Arial" panose="020B0604020202020204" pitchFamily="34" charset="0"/>
              </a:defRPr>
            </a:lvl1pPr>
            <a:lvl2pPr marL="459306" indent="-230712" algn="l" defTabSz="1219170" rtl="0" eaLnBrk="1" latinLnBrk="0" hangingPunct="1">
              <a:spcBef>
                <a:spcPts val="12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ts val="12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ts val="12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ts val="12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r>
              <a:rPr lang="en-US" sz="4000" dirty="0"/>
              <a:t>We make sticky clients</a:t>
            </a:r>
          </a:p>
          <a:p>
            <a:pPr algn="ctr"/>
            <a:r>
              <a:rPr lang="en-US" sz="7200" b="1" dirty="0">
                <a:solidFill>
                  <a:schemeClr val="accent2"/>
                </a:solidFill>
              </a:rPr>
              <a:t>10%</a:t>
            </a:r>
          </a:p>
          <a:p>
            <a:pPr algn="ctr"/>
            <a:r>
              <a:rPr lang="en-US" sz="2400" dirty="0">
                <a:solidFill>
                  <a:schemeClr val="bg2"/>
                </a:solidFill>
              </a:rPr>
              <a:t>higher return rate</a:t>
            </a:r>
          </a:p>
        </p:txBody>
      </p:sp>
      <p:pic>
        <p:nvPicPr>
          <p:cNvPr id="7" name="Picture 6">
            <a:extLst>
              <a:ext uri="{FF2B5EF4-FFF2-40B4-BE49-F238E27FC236}">
                <a16:creationId xmlns:a16="http://schemas.microsoft.com/office/drawing/2014/main" id="{9A0D4578-010E-4E4C-964B-ECC4AAA69DA6}"/>
              </a:ext>
            </a:extLst>
          </p:cNvPr>
          <p:cNvPicPr>
            <a:picLocks noChangeAspect="1"/>
          </p:cNvPicPr>
          <p:nvPr/>
        </p:nvPicPr>
        <p:blipFill>
          <a:blip r:embed="rId3"/>
          <a:stretch>
            <a:fillRect/>
          </a:stretch>
        </p:blipFill>
        <p:spPr>
          <a:xfrm>
            <a:off x="7012967" y="1665204"/>
            <a:ext cx="707887" cy="707887"/>
          </a:xfrm>
          <a:prstGeom prst="rect">
            <a:avLst/>
          </a:prstGeom>
        </p:spPr>
      </p:pic>
      <p:pic>
        <p:nvPicPr>
          <p:cNvPr id="8" name="Picture 7">
            <a:extLst>
              <a:ext uri="{FF2B5EF4-FFF2-40B4-BE49-F238E27FC236}">
                <a16:creationId xmlns:a16="http://schemas.microsoft.com/office/drawing/2014/main" id="{2D66D18C-2968-5241-A281-D4251C5B9B38}"/>
              </a:ext>
            </a:extLst>
          </p:cNvPr>
          <p:cNvPicPr>
            <a:picLocks noChangeAspect="1"/>
          </p:cNvPicPr>
          <p:nvPr/>
        </p:nvPicPr>
        <p:blipFill>
          <a:blip r:embed="rId4"/>
          <a:stretch>
            <a:fillRect/>
          </a:stretch>
        </p:blipFill>
        <p:spPr>
          <a:xfrm>
            <a:off x="1669599" y="1673779"/>
            <a:ext cx="762000" cy="762000"/>
          </a:xfrm>
          <a:prstGeom prst="rect">
            <a:avLst/>
          </a:prstGeom>
        </p:spPr>
      </p:pic>
    </p:spTree>
    <p:extLst>
      <p:ext uri="{BB962C8B-B14F-4D97-AF65-F5344CB8AC3E}">
        <p14:creationId xmlns:p14="http://schemas.microsoft.com/office/powerpoint/2010/main" val="1789558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96854-0D3A-184A-8697-EBDA80020C49}"/>
              </a:ext>
            </a:extLst>
          </p:cNvPr>
          <p:cNvSpPr>
            <a:spLocks noGrp="1"/>
          </p:cNvSpPr>
          <p:nvPr>
            <p:ph type="title"/>
          </p:nvPr>
        </p:nvSpPr>
        <p:spPr/>
        <p:txBody>
          <a:bodyPr/>
          <a:lstStyle/>
          <a:p>
            <a:r>
              <a:rPr lang="en-US" dirty="0"/>
              <a:t>Use color and size for effect – but don’t overdo it</a:t>
            </a:r>
          </a:p>
        </p:txBody>
      </p:sp>
      <p:sp>
        <p:nvSpPr>
          <p:cNvPr id="4" name="Slide Number Placeholder 3">
            <a:extLst>
              <a:ext uri="{FF2B5EF4-FFF2-40B4-BE49-F238E27FC236}">
                <a16:creationId xmlns:a16="http://schemas.microsoft.com/office/drawing/2014/main" id="{740C963A-BA2D-1742-B84E-FD42CF9FFE7F}"/>
              </a:ext>
            </a:extLst>
          </p:cNvPr>
          <p:cNvSpPr>
            <a:spLocks noGrp="1"/>
          </p:cNvSpPr>
          <p:nvPr>
            <p:ph type="sldNum" sz="quarter" idx="10"/>
          </p:nvPr>
        </p:nvSpPr>
        <p:spPr/>
        <p:txBody>
          <a:bodyPr/>
          <a:lstStyle/>
          <a:p>
            <a:fld id="{C0D6EFB9-9230-4B7B-84CF-BF17657CE3F9}" type="slidenum">
              <a:rPr lang="en-US" smtClean="0"/>
              <a:t>66</a:t>
            </a:fld>
            <a:endParaRPr lang="en-US"/>
          </a:p>
        </p:txBody>
      </p:sp>
      <p:sp>
        <p:nvSpPr>
          <p:cNvPr id="6" name="Content Placeholder 2">
            <a:extLst>
              <a:ext uri="{FF2B5EF4-FFF2-40B4-BE49-F238E27FC236}">
                <a16:creationId xmlns:a16="http://schemas.microsoft.com/office/drawing/2014/main" id="{A946CDC1-F8C2-2F48-8BFC-CCA23F8E21C8}"/>
              </a:ext>
            </a:extLst>
          </p:cNvPr>
          <p:cNvSpPr txBox="1">
            <a:spLocks/>
          </p:cNvSpPr>
          <p:nvPr/>
        </p:nvSpPr>
        <p:spPr>
          <a:xfrm>
            <a:off x="1143000" y="2667000"/>
            <a:ext cx="3607229" cy="3179767"/>
          </a:xfrm>
          <a:prstGeom prst="rect">
            <a:avLst/>
          </a:prstGeom>
        </p:spPr>
        <p:txBody>
          <a:bodyPr vert="horz" lIns="0" tIns="0" rIns="0" bIns="0" rtlCol="0">
            <a:normAutofit/>
          </a:bodyPr>
          <a:lstStyle>
            <a:lvl1pPr marL="0" indent="0" algn="l" defTabSz="1219170" rtl="0" eaLnBrk="1" latinLnBrk="0" hangingPunct="1">
              <a:spcBef>
                <a:spcPts val="1200"/>
              </a:spcBef>
              <a:buClr>
                <a:schemeClr val="tx1">
                  <a:lumMod val="50000"/>
                </a:schemeClr>
              </a:buClr>
              <a:buFont typeface="Arial" panose="020B0604020202020204" pitchFamily="34" charset="0"/>
              <a:buNone/>
              <a:defRPr sz="1600" kern="800" spc="-13">
                <a:solidFill>
                  <a:schemeClr val="tx1"/>
                </a:solidFill>
                <a:latin typeface="+mj-lt"/>
                <a:ea typeface="+mn-ea"/>
                <a:cs typeface="Arial" panose="020B0604020202020204" pitchFamily="34" charset="0"/>
              </a:defRPr>
            </a:lvl1pPr>
            <a:lvl2pPr marL="459306" indent="-230712" algn="l" defTabSz="1219170" rtl="0" eaLnBrk="1" latinLnBrk="0" hangingPunct="1">
              <a:spcBef>
                <a:spcPts val="12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ts val="12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ts val="12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ts val="12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lgn="ctr"/>
            <a:r>
              <a:rPr lang="en-US" sz="7200" b="1" dirty="0">
                <a:solidFill>
                  <a:schemeClr val="accent2"/>
                </a:solidFill>
              </a:rPr>
              <a:t>10%</a:t>
            </a:r>
          </a:p>
          <a:p>
            <a:pPr algn="ctr"/>
            <a:r>
              <a:rPr lang="en-US" sz="2400" dirty="0">
                <a:solidFill>
                  <a:schemeClr val="bg2"/>
                </a:solidFill>
              </a:rPr>
              <a:t>higher return rate over the next 2 quarters</a:t>
            </a:r>
          </a:p>
        </p:txBody>
      </p:sp>
      <p:pic>
        <p:nvPicPr>
          <p:cNvPr id="7" name="Picture 6">
            <a:extLst>
              <a:ext uri="{FF2B5EF4-FFF2-40B4-BE49-F238E27FC236}">
                <a16:creationId xmlns:a16="http://schemas.microsoft.com/office/drawing/2014/main" id="{9A0D4578-010E-4E4C-964B-ECC4AAA69DA6}"/>
              </a:ext>
            </a:extLst>
          </p:cNvPr>
          <p:cNvPicPr>
            <a:picLocks noChangeAspect="1"/>
          </p:cNvPicPr>
          <p:nvPr/>
        </p:nvPicPr>
        <p:blipFill>
          <a:blip r:embed="rId3"/>
          <a:stretch>
            <a:fillRect/>
          </a:stretch>
        </p:blipFill>
        <p:spPr>
          <a:xfrm>
            <a:off x="7012967" y="1665204"/>
            <a:ext cx="707887" cy="707887"/>
          </a:xfrm>
          <a:prstGeom prst="rect">
            <a:avLst/>
          </a:prstGeom>
        </p:spPr>
      </p:pic>
      <p:pic>
        <p:nvPicPr>
          <p:cNvPr id="8" name="Picture 7">
            <a:extLst>
              <a:ext uri="{FF2B5EF4-FFF2-40B4-BE49-F238E27FC236}">
                <a16:creationId xmlns:a16="http://schemas.microsoft.com/office/drawing/2014/main" id="{2D66D18C-2968-5241-A281-D4251C5B9B38}"/>
              </a:ext>
            </a:extLst>
          </p:cNvPr>
          <p:cNvPicPr>
            <a:picLocks noChangeAspect="1"/>
          </p:cNvPicPr>
          <p:nvPr/>
        </p:nvPicPr>
        <p:blipFill>
          <a:blip r:embed="rId4"/>
          <a:stretch>
            <a:fillRect/>
          </a:stretch>
        </p:blipFill>
        <p:spPr>
          <a:xfrm>
            <a:off x="1669599" y="1673779"/>
            <a:ext cx="762000" cy="762000"/>
          </a:xfrm>
          <a:prstGeom prst="rect">
            <a:avLst/>
          </a:prstGeom>
        </p:spPr>
      </p:pic>
      <p:sp>
        <p:nvSpPr>
          <p:cNvPr id="10" name="Content Placeholder 2">
            <a:extLst>
              <a:ext uri="{FF2B5EF4-FFF2-40B4-BE49-F238E27FC236}">
                <a16:creationId xmlns:a16="http://schemas.microsoft.com/office/drawing/2014/main" id="{CF2A4277-32BC-BF4C-AD29-E169251B20AE}"/>
              </a:ext>
            </a:extLst>
          </p:cNvPr>
          <p:cNvSpPr txBox="1">
            <a:spLocks/>
          </p:cNvSpPr>
          <p:nvPr/>
        </p:nvSpPr>
        <p:spPr>
          <a:xfrm>
            <a:off x="6799970" y="2667000"/>
            <a:ext cx="4477630" cy="3179767"/>
          </a:xfrm>
          <a:prstGeom prst="rect">
            <a:avLst/>
          </a:prstGeom>
        </p:spPr>
        <p:txBody>
          <a:bodyPr vert="horz" lIns="0" tIns="0" rIns="0" bIns="0" rtlCol="0">
            <a:normAutofit fontScale="55000" lnSpcReduction="20000"/>
          </a:bodyPr>
          <a:lstStyle>
            <a:lvl1pPr marL="0" indent="0" algn="l" defTabSz="1219170" rtl="0" eaLnBrk="1" latinLnBrk="0" hangingPunct="1">
              <a:spcBef>
                <a:spcPts val="1200"/>
              </a:spcBef>
              <a:buClr>
                <a:schemeClr val="tx1">
                  <a:lumMod val="50000"/>
                </a:schemeClr>
              </a:buClr>
              <a:buFont typeface="Arial" panose="020B0604020202020204" pitchFamily="34" charset="0"/>
              <a:buNone/>
              <a:defRPr sz="1600" kern="800" spc="-13">
                <a:solidFill>
                  <a:schemeClr val="tx1"/>
                </a:solidFill>
                <a:latin typeface="+mj-lt"/>
                <a:ea typeface="+mn-ea"/>
                <a:cs typeface="Arial" panose="020B0604020202020204" pitchFamily="34" charset="0"/>
              </a:defRPr>
            </a:lvl1pPr>
            <a:lvl2pPr marL="459306" indent="-230712" algn="l" defTabSz="1219170" rtl="0" eaLnBrk="1" latinLnBrk="0" hangingPunct="1">
              <a:spcBef>
                <a:spcPts val="12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ts val="12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ts val="12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ts val="12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lgn="ctr"/>
            <a:r>
              <a:rPr lang="en-US" sz="12000" b="1" dirty="0">
                <a:solidFill>
                  <a:schemeClr val="accent2"/>
                </a:solidFill>
              </a:rPr>
              <a:t>60% </a:t>
            </a:r>
            <a:r>
              <a:rPr lang="en-US" sz="7200" b="1" dirty="0">
                <a:solidFill>
                  <a:schemeClr val="tx2"/>
                </a:solidFill>
              </a:rPr>
              <a:t>of clients for </a:t>
            </a:r>
            <a:r>
              <a:rPr lang="en-US" sz="7200" b="1" i="1" u="sng" dirty="0">
                <a:solidFill>
                  <a:schemeClr val="tx2"/>
                </a:solidFill>
              </a:rPr>
              <a:t>our team </a:t>
            </a:r>
            <a:r>
              <a:rPr lang="en-US" sz="7200" b="1" dirty="0">
                <a:solidFill>
                  <a:schemeClr val="tx2"/>
                </a:solidFill>
              </a:rPr>
              <a:t>returned vs </a:t>
            </a:r>
            <a:r>
              <a:rPr lang="en-US" sz="3600" b="1" dirty="0">
                <a:solidFill>
                  <a:schemeClr val="bg2"/>
                </a:solidFill>
              </a:rPr>
              <a:t>50% </a:t>
            </a:r>
          </a:p>
          <a:p>
            <a:pPr algn="ctr"/>
            <a:r>
              <a:rPr lang="en-US" sz="7200" b="1" dirty="0">
                <a:solidFill>
                  <a:schemeClr val="tx2"/>
                </a:solidFill>
              </a:rPr>
              <a:t>for </a:t>
            </a:r>
            <a:r>
              <a:rPr lang="en-US" sz="7200" b="1" i="1" u="sng" dirty="0">
                <a:solidFill>
                  <a:schemeClr val="tx2"/>
                </a:solidFill>
              </a:rPr>
              <a:t>other teams</a:t>
            </a:r>
          </a:p>
        </p:txBody>
      </p:sp>
    </p:spTree>
    <p:extLst>
      <p:ext uri="{BB962C8B-B14F-4D97-AF65-F5344CB8AC3E}">
        <p14:creationId xmlns:p14="http://schemas.microsoft.com/office/powerpoint/2010/main" val="11259206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92FB0-EE95-B74D-9BDF-9F2F2D176F37}"/>
              </a:ext>
            </a:extLst>
          </p:cNvPr>
          <p:cNvSpPr>
            <a:spLocks noGrp="1"/>
          </p:cNvSpPr>
          <p:nvPr>
            <p:ph type="title"/>
          </p:nvPr>
        </p:nvSpPr>
        <p:spPr/>
        <p:txBody>
          <a:bodyPr/>
          <a:lstStyle/>
          <a:p>
            <a:r>
              <a:rPr lang="en-US" dirty="0"/>
              <a:t>Gestalt Principals</a:t>
            </a:r>
          </a:p>
        </p:txBody>
      </p:sp>
    </p:spTree>
    <p:extLst>
      <p:ext uri="{BB962C8B-B14F-4D97-AF65-F5344CB8AC3E}">
        <p14:creationId xmlns:p14="http://schemas.microsoft.com/office/powerpoint/2010/main" val="39967938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258EA-F826-2D4E-B2CF-9ADDCFB358C1}"/>
              </a:ext>
            </a:extLst>
          </p:cNvPr>
          <p:cNvSpPr>
            <a:spLocks noGrp="1"/>
          </p:cNvSpPr>
          <p:nvPr>
            <p:ph type="title"/>
          </p:nvPr>
        </p:nvSpPr>
        <p:spPr/>
        <p:txBody>
          <a:bodyPr/>
          <a:lstStyle/>
          <a:p>
            <a:r>
              <a:rPr lang="en-US" dirty="0"/>
              <a:t>Activity</a:t>
            </a:r>
          </a:p>
        </p:txBody>
      </p:sp>
    </p:spTree>
    <p:extLst>
      <p:ext uri="{BB962C8B-B14F-4D97-AF65-F5344CB8AC3E}">
        <p14:creationId xmlns:p14="http://schemas.microsoft.com/office/powerpoint/2010/main" val="1367828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10DDA-EC03-574E-BEE5-6F5A5F608571}"/>
              </a:ext>
            </a:extLst>
          </p:cNvPr>
          <p:cNvSpPr>
            <a:spLocks noGrp="1"/>
          </p:cNvSpPr>
          <p:nvPr>
            <p:ph type="title"/>
          </p:nvPr>
        </p:nvSpPr>
        <p:spPr/>
        <p:txBody>
          <a:bodyPr/>
          <a:lstStyle/>
          <a:p>
            <a:r>
              <a:rPr lang="en-US" dirty="0"/>
              <a:t>Draw it first!</a:t>
            </a:r>
          </a:p>
        </p:txBody>
      </p:sp>
      <p:sp>
        <p:nvSpPr>
          <p:cNvPr id="3" name="Content Placeholder 2">
            <a:extLst>
              <a:ext uri="{FF2B5EF4-FFF2-40B4-BE49-F238E27FC236}">
                <a16:creationId xmlns:a16="http://schemas.microsoft.com/office/drawing/2014/main" id="{968C1B9C-A8C7-3542-8B56-C60AF6497122}"/>
              </a:ext>
            </a:extLst>
          </p:cNvPr>
          <p:cNvSpPr>
            <a:spLocks noGrp="1"/>
          </p:cNvSpPr>
          <p:nvPr>
            <p:ph idx="1"/>
          </p:nvPr>
        </p:nvSpPr>
        <p:spPr/>
        <p:txBody>
          <a:bodyPr/>
          <a:lstStyle/>
          <a:p>
            <a:pPr marL="342900" indent="-342900">
              <a:buFont typeface="+mj-lt"/>
              <a:buAutoNum type="arabicPeriod"/>
            </a:pPr>
            <a:r>
              <a:rPr lang="en-US" dirty="0"/>
              <a:t>The next slide will include a data set</a:t>
            </a:r>
          </a:p>
          <a:p>
            <a:pPr marL="342900" indent="-342900">
              <a:buFont typeface="+mj-lt"/>
              <a:buAutoNum type="arabicPeriod"/>
            </a:pPr>
            <a:r>
              <a:rPr lang="en-US" dirty="0"/>
              <a:t>Take 10 solid minutes and draw several ways to visualize the data</a:t>
            </a:r>
          </a:p>
          <a:p>
            <a:pPr marL="802206" lvl="1" indent="-342900">
              <a:buFont typeface="Wingdings" pitchFamily="2" charset="2"/>
              <a:buChar char="§"/>
            </a:pPr>
            <a:r>
              <a:rPr lang="en-US" dirty="0"/>
              <a:t>This is not an art class (</a:t>
            </a:r>
            <a:r>
              <a:rPr lang="en-US" dirty="0" err="1"/>
              <a:t>sorta</a:t>
            </a:r>
            <a:r>
              <a:rPr lang="en-US" dirty="0"/>
              <a:t>) so let your pencil move as fast as your mind can</a:t>
            </a:r>
          </a:p>
          <a:p>
            <a:pPr marL="342900" indent="-342900">
              <a:buFont typeface="+mj-lt"/>
              <a:buAutoNum type="arabicPeriod"/>
            </a:pPr>
            <a:r>
              <a:rPr lang="en-US" dirty="0"/>
              <a:t>Then pick your favorite and refine it</a:t>
            </a:r>
          </a:p>
          <a:p>
            <a:pPr marL="342900" indent="-342900">
              <a:buFont typeface="+mj-lt"/>
              <a:buAutoNum type="arabicPeriod"/>
            </a:pPr>
            <a:r>
              <a:rPr lang="en-US" dirty="0"/>
              <a:t>Use PowerPoint to recreate your visual</a:t>
            </a:r>
          </a:p>
        </p:txBody>
      </p:sp>
      <p:sp>
        <p:nvSpPr>
          <p:cNvPr id="4" name="Slide Number Placeholder 3">
            <a:extLst>
              <a:ext uri="{FF2B5EF4-FFF2-40B4-BE49-F238E27FC236}">
                <a16:creationId xmlns:a16="http://schemas.microsoft.com/office/drawing/2014/main" id="{BB7BD78B-B671-814F-8030-00B97418B9A5}"/>
              </a:ext>
            </a:extLst>
          </p:cNvPr>
          <p:cNvSpPr>
            <a:spLocks noGrp="1"/>
          </p:cNvSpPr>
          <p:nvPr>
            <p:ph type="sldNum" sz="quarter" idx="10"/>
          </p:nvPr>
        </p:nvSpPr>
        <p:spPr/>
        <p:txBody>
          <a:bodyPr/>
          <a:lstStyle/>
          <a:p>
            <a:fld id="{C0D6EFB9-9230-4B7B-84CF-BF17657CE3F9}" type="slidenum">
              <a:rPr lang="en-US" smtClean="0"/>
              <a:t>69</a:t>
            </a:fld>
            <a:endParaRPr lang="en-US"/>
          </a:p>
        </p:txBody>
      </p:sp>
    </p:spTree>
    <p:extLst>
      <p:ext uri="{BB962C8B-B14F-4D97-AF65-F5344CB8AC3E}">
        <p14:creationId xmlns:p14="http://schemas.microsoft.com/office/powerpoint/2010/main" val="1647883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1A672-FA56-0C40-AAFF-2AB8EF553222}"/>
              </a:ext>
            </a:extLst>
          </p:cNvPr>
          <p:cNvSpPr>
            <a:spLocks noGrp="1"/>
          </p:cNvSpPr>
          <p:nvPr>
            <p:ph type="title"/>
          </p:nvPr>
        </p:nvSpPr>
        <p:spPr/>
        <p:txBody>
          <a:bodyPr/>
          <a:lstStyle/>
          <a:p>
            <a:r>
              <a:rPr lang="en-US" dirty="0"/>
              <a:t>Homework #1 Questions</a:t>
            </a:r>
          </a:p>
        </p:txBody>
      </p:sp>
      <p:sp>
        <p:nvSpPr>
          <p:cNvPr id="3" name="Content Placeholder 2">
            <a:extLst>
              <a:ext uri="{FF2B5EF4-FFF2-40B4-BE49-F238E27FC236}">
                <a16:creationId xmlns:a16="http://schemas.microsoft.com/office/drawing/2014/main" id="{979949DF-0478-9145-890D-11284F5FF1A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1A78D76-847B-7142-9466-1E997B10AF81}"/>
              </a:ext>
            </a:extLst>
          </p:cNvPr>
          <p:cNvSpPr>
            <a:spLocks noGrp="1"/>
          </p:cNvSpPr>
          <p:nvPr>
            <p:ph type="sldNum" sz="quarter" idx="10"/>
          </p:nvPr>
        </p:nvSpPr>
        <p:spPr/>
        <p:txBody>
          <a:bodyPr/>
          <a:lstStyle/>
          <a:p>
            <a:fld id="{C0D6EFB9-9230-4B7B-84CF-BF17657CE3F9}" type="slidenum">
              <a:rPr lang="en-US" smtClean="0"/>
              <a:t>7</a:t>
            </a:fld>
            <a:endParaRPr lang="en-US"/>
          </a:p>
        </p:txBody>
      </p:sp>
    </p:spTree>
    <p:extLst>
      <p:ext uri="{BB962C8B-B14F-4D97-AF65-F5344CB8AC3E}">
        <p14:creationId xmlns:p14="http://schemas.microsoft.com/office/powerpoint/2010/main" val="7618877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10DDA-EC03-574E-BEE5-6F5A5F608571}"/>
              </a:ext>
            </a:extLst>
          </p:cNvPr>
          <p:cNvSpPr>
            <a:spLocks noGrp="1"/>
          </p:cNvSpPr>
          <p:nvPr>
            <p:ph type="title"/>
          </p:nvPr>
        </p:nvSpPr>
        <p:spPr/>
        <p:txBody>
          <a:bodyPr/>
          <a:lstStyle/>
          <a:p>
            <a:r>
              <a:rPr lang="en-US" dirty="0"/>
              <a:t>Draw it first!</a:t>
            </a:r>
          </a:p>
        </p:txBody>
      </p:sp>
      <p:sp>
        <p:nvSpPr>
          <p:cNvPr id="3" name="Content Placeholder 2">
            <a:extLst>
              <a:ext uri="{FF2B5EF4-FFF2-40B4-BE49-F238E27FC236}">
                <a16:creationId xmlns:a16="http://schemas.microsoft.com/office/drawing/2014/main" id="{968C1B9C-A8C7-3542-8B56-C60AF6497122}"/>
              </a:ext>
            </a:extLst>
          </p:cNvPr>
          <p:cNvSpPr>
            <a:spLocks noGrp="1"/>
          </p:cNvSpPr>
          <p:nvPr>
            <p:ph idx="1"/>
          </p:nvPr>
        </p:nvSpPr>
        <p:spPr/>
        <p:txBody>
          <a:bodyPr/>
          <a:lstStyle/>
          <a:p>
            <a:pPr marL="342900" indent="-342900">
              <a:buFont typeface="+mj-lt"/>
              <a:buAutoNum type="arabicPeriod"/>
            </a:pPr>
            <a:r>
              <a:rPr lang="en-US" dirty="0"/>
              <a:t>The next slide will include a data set</a:t>
            </a:r>
          </a:p>
          <a:p>
            <a:pPr marL="342900" indent="-342900">
              <a:buFont typeface="+mj-lt"/>
              <a:buAutoNum type="arabicPeriod"/>
            </a:pPr>
            <a:r>
              <a:rPr lang="en-US" dirty="0"/>
              <a:t>Take 10 solid minutes and draw several ways to visualize the data</a:t>
            </a:r>
          </a:p>
          <a:p>
            <a:pPr marL="802206" lvl="1" indent="-342900">
              <a:buFont typeface="Wingdings" pitchFamily="2" charset="2"/>
              <a:buChar char="§"/>
            </a:pPr>
            <a:r>
              <a:rPr lang="en-US" dirty="0"/>
              <a:t>This is not an art class (</a:t>
            </a:r>
            <a:r>
              <a:rPr lang="en-US" dirty="0" err="1"/>
              <a:t>sorta</a:t>
            </a:r>
            <a:r>
              <a:rPr lang="en-US" dirty="0"/>
              <a:t>) so let your pencil move as fast as your mind can</a:t>
            </a:r>
          </a:p>
          <a:p>
            <a:pPr marL="342900" indent="-342900">
              <a:buFont typeface="+mj-lt"/>
              <a:buAutoNum type="arabicPeriod"/>
            </a:pPr>
            <a:r>
              <a:rPr lang="en-US" dirty="0"/>
              <a:t>Then pick your favorite and refine it</a:t>
            </a:r>
          </a:p>
          <a:p>
            <a:pPr marL="342900" indent="-342900">
              <a:buFont typeface="+mj-lt"/>
              <a:buAutoNum type="arabicPeriod"/>
            </a:pPr>
            <a:r>
              <a:rPr lang="en-US" dirty="0"/>
              <a:t>Use PowerPoint to recreate your visual</a:t>
            </a:r>
          </a:p>
        </p:txBody>
      </p:sp>
      <p:sp>
        <p:nvSpPr>
          <p:cNvPr id="4" name="Slide Number Placeholder 3">
            <a:extLst>
              <a:ext uri="{FF2B5EF4-FFF2-40B4-BE49-F238E27FC236}">
                <a16:creationId xmlns:a16="http://schemas.microsoft.com/office/drawing/2014/main" id="{BB7BD78B-B671-814F-8030-00B97418B9A5}"/>
              </a:ext>
            </a:extLst>
          </p:cNvPr>
          <p:cNvSpPr>
            <a:spLocks noGrp="1"/>
          </p:cNvSpPr>
          <p:nvPr>
            <p:ph type="sldNum" sz="quarter" idx="10"/>
          </p:nvPr>
        </p:nvSpPr>
        <p:spPr/>
        <p:txBody>
          <a:bodyPr/>
          <a:lstStyle/>
          <a:p>
            <a:fld id="{C0D6EFB9-9230-4B7B-84CF-BF17657CE3F9}" type="slidenum">
              <a:rPr lang="en-US" smtClean="0"/>
              <a:t>70</a:t>
            </a:fld>
            <a:endParaRPr lang="en-US"/>
          </a:p>
        </p:txBody>
      </p:sp>
      <p:graphicFrame>
        <p:nvGraphicFramePr>
          <p:cNvPr id="5" name="Table 5">
            <a:extLst>
              <a:ext uri="{FF2B5EF4-FFF2-40B4-BE49-F238E27FC236}">
                <a16:creationId xmlns:a16="http://schemas.microsoft.com/office/drawing/2014/main" id="{01E2DCE0-0D86-BB4F-A32F-099C3F224765}"/>
              </a:ext>
            </a:extLst>
          </p:cNvPr>
          <p:cNvGraphicFramePr>
            <a:graphicFrameLocks noGrp="1"/>
          </p:cNvGraphicFramePr>
          <p:nvPr>
            <p:extLst>
              <p:ext uri="{D42A27DB-BD31-4B8C-83A1-F6EECF244321}">
                <p14:modId xmlns:p14="http://schemas.microsoft.com/office/powerpoint/2010/main" val="268073685"/>
              </p:ext>
            </p:extLst>
          </p:nvPr>
        </p:nvGraphicFramePr>
        <p:xfrm>
          <a:off x="1168400" y="4064005"/>
          <a:ext cx="9220200" cy="2286000"/>
        </p:xfrm>
        <a:graphic>
          <a:graphicData uri="http://schemas.openxmlformats.org/drawingml/2006/table">
            <a:tbl>
              <a:tblPr firstRow="1" bandRow="1">
                <a:tableStyleId>{2D5ABB26-0587-4C30-8999-92F81FD0307C}</a:tableStyleId>
              </a:tblPr>
              <a:tblGrid>
                <a:gridCol w="2305050">
                  <a:extLst>
                    <a:ext uri="{9D8B030D-6E8A-4147-A177-3AD203B41FA5}">
                      <a16:colId xmlns:a16="http://schemas.microsoft.com/office/drawing/2014/main" val="1471905694"/>
                    </a:ext>
                  </a:extLst>
                </a:gridCol>
                <a:gridCol w="2305050">
                  <a:extLst>
                    <a:ext uri="{9D8B030D-6E8A-4147-A177-3AD203B41FA5}">
                      <a16:colId xmlns:a16="http://schemas.microsoft.com/office/drawing/2014/main" val="147621863"/>
                    </a:ext>
                  </a:extLst>
                </a:gridCol>
                <a:gridCol w="2305050">
                  <a:extLst>
                    <a:ext uri="{9D8B030D-6E8A-4147-A177-3AD203B41FA5}">
                      <a16:colId xmlns:a16="http://schemas.microsoft.com/office/drawing/2014/main" val="802184993"/>
                    </a:ext>
                  </a:extLst>
                </a:gridCol>
                <a:gridCol w="2305050">
                  <a:extLst>
                    <a:ext uri="{9D8B030D-6E8A-4147-A177-3AD203B41FA5}">
                      <a16:colId xmlns:a16="http://schemas.microsoft.com/office/drawing/2014/main" val="3115312105"/>
                    </a:ext>
                  </a:extLst>
                </a:gridCol>
              </a:tblGrid>
              <a:tr h="370840">
                <a:tc>
                  <a:txBody>
                    <a:bodyPr/>
                    <a:lstStyle/>
                    <a:p>
                      <a:pPr algn="ctr"/>
                      <a:r>
                        <a:rPr lang="en-US" dirty="0"/>
                        <a:t>Product</a:t>
                      </a:r>
                    </a:p>
                  </a:txBody>
                  <a:tcPr>
                    <a:lnR w="38100" cap="flat" cmpd="sng" algn="ctr">
                      <a:solidFill>
                        <a:schemeClr val="bg1">
                          <a:lumMod val="90000"/>
                        </a:schemeClr>
                      </a:solidFill>
                      <a:prstDash val="solid"/>
                      <a:round/>
                      <a:headEnd type="none" w="med" len="med"/>
                      <a:tailEnd type="none" w="med" len="med"/>
                    </a:lnR>
                    <a:solidFill>
                      <a:schemeClr val="bg1">
                        <a:lumMod val="90000"/>
                      </a:schemeClr>
                    </a:solidFill>
                  </a:tcPr>
                </a:tc>
                <a:tc>
                  <a:txBody>
                    <a:bodyPr/>
                    <a:lstStyle/>
                    <a:p>
                      <a:pPr algn="ctr"/>
                      <a:r>
                        <a:rPr lang="en-US" dirty="0"/>
                        <a:t>Direct Sales</a:t>
                      </a:r>
                    </a:p>
                  </a:txBody>
                  <a:tcPr>
                    <a:lnL w="38100" cap="flat" cmpd="sng" algn="ctr">
                      <a:solidFill>
                        <a:schemeClr val="bg1">
                          <a:lumMod val="90000"/>
                        </a:schemeClr>
                      </a:solidFill>
                      <a:prstDash val="solid"/>
                      <a:round/>
                      <a:headEnd type="none" w="med" len="med"/>
                      <a:tailEnd type="none" w="med" len="med"/>
                    </a:lnL>
                    <a:lnR w="38100" cap="flat" cmpd="sng" algn="ctr">
                      <a:solidFill>
                        <a:schemeClr val="bg1">
                          <a:lumMod val="90000"/>
                        </a:schemeClr>
                      </a:solidFill>
                      <a:prstDash val="solid"/>
                      <a:round/>
                      <a:headEnd type="none" w="med" len="med"/>
                      <a:tailEnd type="none" w="med" len="med"/>
                    </a:lnR>
                    <a:solidFill>
                      <a:schemeClr val="bg1">
                        <a:lumMod val="90000"/>
                      </a:schemeClr>
                    </a:solidFill>
                  </a:tcPr>
                </a:tc>
                <a:tc>
                  <a:txBody>
                    <a:bodyPr/>
                    <a:lstStyle/>
                    <a:p>
                      <a:pPr algn="ctr"/>
                      <a:r>
                        <a:rPr lang="en-US" dirty="0"/>
                        <a:t>Indirect Sales</a:t>
                      </a:r>
                    </a:p>
                  </a:txBody>
                  <a:tcPr>
                    <a:lnL w="38100" cap="flat" cmpd="sng" algn="ctr">
                      <a:solidFill>
                        <a:schemeClr val="bg1">
                          <a:lumMod val="90000"/>
                        </a:schemeClr>
                      </a:solidFill>
                      <a:prstDash val="solid"/>
                      <a:round/>
                      <a:headEnd type="none" w="med" len="med"/>
                      <a:tailEnd type="none" w="med" len="med"/>
                    </a:lnL>
                    <a:lnR w="38100" cap="flat" cmpd="sng" algn="ctr">
                      <a:solidFill>
                        <a:schemeClr val="bg1">
                          <a:lumMod val="90000"/>
                        </a:schemeClr>
                      </a:solidFill>
                      <a:prstDash val="solid"/>
                      <a:round/>
                      <a:headEnd type="none" w="med" len="med"/>
                      <a:tailEnd type="none" w="med" len="med"/>
                    </a:lnR>
                    <a:solidFill>
                      <a:schemeClr val="bg1">
                        <a:lumMod val="90000"/>
                      </a:schemeClr>
                    </a:solidFill>
                  </a:tcPr>
                </a:tc>
                <a:tc>
                  <a:txBody>
                    <a:bodyPr/>
                    <a:lstStyle/>
                    <a:p>
                      <a:pPr algn="ctr"/>
                      <a:r>
                        <a:rPr lang="en-US" dirty="0"/>
                        <a:t>Total Sales</a:t>
                      </a:r>
                    </a:p>
                  </a:txBody>
                  <a:tcPr>
                    <a:lnL w="38100" cap="flat" cmpd="sng" algn="ctr">
                      <a:solidFill>
                        <a:schemeClr val="bg1">
                          <a:lumMod val="90000"/>
                        </a:schemeClr>
                      </a:solidFill>
                      <a:prstDash val="solid"/>
                      <a:round/>
                      <a:headEnd type="none" w="med" len="med"/>
                      <a:tailEnd type="none" w="med" len="med"/>
                    </a:lnL>
                    <a:solidFill>
                      <a:schemeClr val="bg1">
                        <a:lumMod val="90000"/>
                      </a:schemeClr>
                    </a:solidFill>
                  </a:tcPr>
                </a:tc>
                <a:extLst>
                  <a:ext uri="{0D108BD9-81ED-4DB2-BD59-A6C34878D82A}">
                    <a16:rowId xmlns:a16="http://schemas.microsoft.com/office/drawing/2014/main" val="49791808"/>
                  </a:ext>
                </a:extLst>
              </a:tr>
              <a:tr h="370840">
                <a:tc>
                  <a:txBody>
                    <a:bodyPr/>
                    <a:lstStyle/>
                    <a:p>
                      <a:pPr algn="r"/>
                      <a:r>
                        <a:rPr lang="en-US" dirty="0"/>
                        <a:t>A</a:t>
                      </a:r>
                    </a:p>
                  </a:txBody>
                  <a:tcPr>
                    <a:lnR w="38100" cap="flat" cmpd="sng" algn="ctr">
                      <a:solidFill>
                        <a:schemeClr val="bg1">
                          <a:lumMod val="90000"/>
                        </a:schemeClr>
                      </a:solidFill>
                      <a:prstDash val="solid"/>
                      <a:round/>
                      <a:headEnd type="none" w="med" len="med"/>
                      <a:tailEnd type="none" w="med" len="med"/>
                    </a:lnR>
                    <a:lnB w="38100" cap="flat" cmpd="sng" algn="ctr">
                      <a:solidFill>
                        <a:schemeClr val="bg1">
                          <a:lumMod val="90000"/>
                        </a:schemeClr>
                      </a:solidFill>
                      <a:prstDash val="solid"/>
                      <a:round/>
                      <a:headEnd type="none" w="med" len="med"/>
                      <a:tailEnd type="none" w="med" len="med"/>
                    </a:lnB>
                  </a:tcPr>
                </a:tc>
                <a:tc>
                  <a:txBody>
                    <a:bodyPr/>
                    <a:lstStyle/>
                    <a:p>
                      <a:pPr algn="ctr"/>
                      <a:r>
                        <a:rPr lang="en-US" dirty="0"/>
                        <a:t>83</a:t>
                      </a:r>
                    </a:p>
                  </a:txBody>
                  <a:tcPr>
                    <a:lnL w="38100" cap="flat" cmpd="sng" algn="ctr">
                      <a:solidFill>
                        <a:schemeClr val="bg1">
                          <a:lumMod val="90000"/>
                        </a:schemeClr>
                      </a:solidFill>
                      <a:prstDash val="solid"/>
                      <a:round/>
                      <a:headEnd type="none" w="med" len="med"/>
                      <a:tailEnd type="none" w="med" len="med"/>
                    </a:lnL>
                    <a:lnR w="38100" cap="flat" cmpd="sng" algn="ctr">
                      <a:solidFill>
                        <a:schemeClr val="bg1">
                          <a:lumMod val="90000"/>
                        </a:schemeClr>
                      </a:solidFill>
                      <a:prstDash val="solid"/>
                      <a:round/>
                      <a:headEnd type="none" w="med" len="med"/>
                      <a:tailEnd type="none" w="med" len="med"/>
                    </a:lnR>
                    <a:lnB w="38100" cap="flat" cmpd="sng" algn="ctr">
                      <a:solidFill>
                        <a:schemeClr val="bg1">
                          <a:lumMod val="90000"/>
                        </a:schemeClr>
                      </a:solidFill>
                      <a:prstDash val="solid"/>
                      <a:round/>
                      <a:headEnd type="none" w="med" len="med"/>
                      <a:tailEnd type="none" w="med" len="med"/>
                    </a:lnB>
                  </a:tcPr>
                </a:tc>
                <a:tc>
                  <a:txBody>
                    <a:bodyPr/>
                    <a:lstStyle/>
                    <a:p>
                      <a:pPr algn="ctr"/>
                      <a:r>
                        <a:rPr lang="en-US" dirty="0"/>
                        <a:t>145</a:t>
                      </a:r>
                    </a:p>
                  </a:txBody>
                  <a:tcPr>
                    <a:lnL w="38100" cap="flat" cmpd="sng" algn="ctr">
                      <a:solidFill>
                        <a:schemeClr val="bg1">
                          <a:lumMod val="90000"/>
                        </a:schemeClr>
                      </a:solidFill>
                      <a:prstDash val="solid"/>
                      <a:round/>
                      <a:headEnd type="none" w="med" len="med"/>
                      <a:tailEnd type="none" w="med" len="med"/>
                    </a:lnL>
                    <a:lnR w="38100" cap="flat" cmpd="sng" algn="ctr">
                      <a:solidFill>
                        <a:schemeClr val="bg1">
                          <a:lumMod val="90000"/>
                        </a:schemeClr>
                      </a:solidFill>
                      <a:prstDash val="solid"/>
                      <a:round/>
                      <a:headEnd type="none" w="med" len="med"/>
                      <a:tailEnd type="none" w="med" len="med"/>
                    </a:lnR>
                    <a:lnB w="38100" cap="flat" cmpd="sng" algn="ctr">
                      <a:solidFill>
                        <a:schemeClr val="bg1">
                          <a:lumMod val="90000"/>
                        </a:schemeClr>
                      </a:solidFill>
                      <a:prstDash val="solid"/>
                      <a:round/>
                      <a:headEnd type="none" w="med" len="med"/>
                      <a:tailEnd type="none" w="med" len="med"/>
                    </a:lnB>
                  </a:tcPr>
                </a:tc>
                <a:tc>
                  <a:txBody>
                    <a:bodyPr/>
                    <a:lstStyle/>
                    <a:p>
                      <a:pPr algn="ctr"/>
                      <a:r>
                        <a:rPr lang="en-US" dirty="0"/>
                        <a:t>128</a:t>
                      </a:r>
                    </a:p>
                  </a:txBody>
                  <a:tcPr>
                    <a:lnL w="38100" cap="flat" cmpd="sng" algn="ctr">
                      <a:solidFill>
                        <a:schemeClr val="bg1">
                          <a:lumMod val="90000"/>
                        </a:schemeClr>
                      </a:solidFill>
                      <a:prstDash val="solid"/>
                      <a:round/>
                      <a:headEnd type="none" w="med" len="med"/>
                      <a:tailEnd type="none" w="med" len="med"/>
                    </a:lnL>
                    <a:lnB w="38100" cap="flat" cmpd="sng" algn="ctr">
                      <a:solidFill>
                        <a:schemeClr val="bg1">
                          <a:lumMod val="90000"/>
                        </a:schemeClr>
                      </a:solidFill>
                      <a:prstDash val="solid"/>
                      <a:round/>
                      <a:headEnd type="none" w="med" len="med"/>
                      <a:tailEnd type="none" w="med" len="med"/>
                    </a:lnB>
                  </a:tcPr>
                </a:tc>
                <a:extLst>
                  <a:ext uri="{0D108BD9-81ED-4DB2-BD59-A6C34878D82A}">
                    <a16:rowId xmlns:a16="http://schemas.microsoft.com/office/drawing/2014/main" val="541031202"/>
                  </a:ext>
                </a:extLst>
              </a:tr>
              <a:tr h="370840">
                <a:tc>
                  <a:txBody>
                    <a:bodyPr/>
                    <a:lstStyle/>
                    <a:p>
                      <a:pPr algn="r"/>
                      <a:r>
                        <a:rPr lang="en-US" dirty="0"/>
                        <a:t>B</a:t>
                      </a:r>
                    </a:p>
                  </a:txBody>
                  <a:tcPr>
                    <a:lnR w="38100" cap="flat" cmpd="sng" algn="ctr">
                      <a:solidFill>
                        <a:schemeClr val="bg1">
                          <a:lumMod val="90000"/>
                        </a:schemeClr>
                      </a:solidFill>
                      <a:prstDash val="solid"/>
                      <a:round/>
                      <a:headEnd type="none" w="med" len="med"/>
                      <a:tailEnd type="none" w="med" len="med"/>
                    </a:lnR>
                    <a:lnT w="38100" cap="flat" cmpd="sng" algn="ctr">
                      <a:solidFill>
                        <a:schemeClr val="bg1">
                          <a:lumMod val="90000"/>
                        </a:schemeClr>
                      </a:solidFill>
                      <a:prstDash val="solid"/>
                      <a:round/>
                      <a:headEnd type="none" w="med" len="med"/>
                      <a:tailEnd type="none" w="med" len="med"/>
                    </a:lnT>
                    <a:lnB w="38100" cap="flat" cmpd="sng" algn="ctr">
                      <a:solidFill>
                        <a:schemeClr val="bg1">
                          <a:lumMod val="90000"/>
                        </a:schemeClr>
                      </a:solidFill>
                      <a:prstDash val="solid"/>
                      <a:round/>
                      <a:headEnd type="none" w="med" len="med"/>
                      <a:tailEnd type="none" w="med" len="med"/>
                    </a:lnB>
                  </a:tcPr>
                </a:tc>
                <a:tc>
                  <a:txBody>
                    <a:bodyPr/>
                    <a:lstStyle/>
                    <a:p>
                      <a:pPr algn="ctr"/>
                      <a:r>
                        <a:rPr lang="en-US" dirty="0"/>
                        <a:t>54</a:t>
                      </a:r>
                    </a:p>
                  </a:txBody>
                  <a:tcPr>
                    <a:lnL w="38100" cap="flat" cmpd="sng" algn="ctr">
                      <a:solidFill>
                        <a:schemeClr val="bg1">
                          <a:lumMod val="90000"/>
                        </a:schemeClr>
                      </a:solidFill>
                      <a:prstDash val="solid"/>
                      <a:round/>
                      <a:headEnd type="none" w="med" len="med"/>
                      <a:tailEnd type="none" w="med" len="med"/>
                    </a:lnL>
                    <a:lnR w="38100" cap="flat" cmpd="sng" algn="ctr">
                      <a:solidFill>
                        <a:schemeClr val="bg1">
                          <a:lumMod val="90000"/>
                        </a:schemeClr>
                      </a:solidFill>
                      <a:prstDash val="solid"/>
                      <a:round/>
                      <a:headEnd type="none" w="med" len="med"/>
                      <a:tailEnd type="none" w="med" len="med"/>
                    </a:lnR>
                    <a:lnT w="38100" cap="flat" cmpd="sng" algn="ctr">
                      <a:solidFill>
                        <a:schemeClr val="bg1">
                          <a:lumMod val="90000"/>
                        </a:schemeClr>
                      </a:solidFill>
                      <a:prstDash val="solid"/>
                      <a:round/>
                      <a:headEnd type="none" w="med" len="med"/>
                      <a:tailEnd type="none" w="med" len="med"/>
                    </a:lnT>
                    <a:lnB w="38100" cap="flat" cmpd="sng" algn="ctr">
                      <a:solidFill>
                        <a:schemeClr val="bg1">
                          <a:lumMod val="90000"/>
                        </a:schemeClr>
                      </a:solidFill>
                      <a:prstDash val="solid"/>
                      <a:round/>
                      <a:headEnd type="none" w="med" len="med"/>
                      <a:tailEnd type="none" w="med" len="med"/>
                    </a:lnB>
                  </a:tcPr>
                </a:tc>
                <a:tc>
                  <a:txBody>
                    <a:bodyPr/>
                    <a:lstStyle/>
                    <a:p>
                      <a:pPr algn="ctr"/>
                      <a:r>
                        <a:rPr lang="en-US" dirty="0"/>
                        <a:t>131</a:t>
                      </a:r>
                    </a:p>
                  </a:txBody>
                  <a:tcPr>
                    <a:lnL w="38100" cap="flat" cmpd="sng" algn="ctr">
                      <a:solidFill>
                        <a:schemeClr val="bg1">
                          <a:lumMod val="90000"/>
                        </a:schemeClr>
                      </a:solidFill>
                      <a:prstDash val="solid"/>
                      <a:round/>
                      <a:headEnd type="none" w="med" len="med"/>
                      <a:tailEnd type="none" w="med" len="med"/>
                    </a:lnL>
                    <a:lnR w="38100" cap="flat" cmpd="sng" algn="ctr">
                      <a:solidFill>
                        <a:schemeClr val="bg1">
                          <a:lumMod val="90000"/>
                        </a:schemeClr>
                      </a:solidFill>
                      <a:prstDash val="solid"/>
                      <a:round/>
                      <a:headEnd type="none" w="med" len="med"/>
                      <a:tailEnd type="none" w="med" len="med"/>
                    </a:lnR>
                    <a:lnT w="38100" cap="flat" cmpd="sng" algn="ctr">
                      <a:solidFill>
                        <a:schemeClr val="bg1">
                          <a:lumMod val="90000"/>
                        </a:schemeClr>
                      </a:solidFill>
                      <a:prstDash val="solid"/>
                      <a:round/>
                      <a:headEnd type="none" w="med" len="med"/>
                      <a:tailEnd type="none" w="med" len="med"/>
                    </a:lnT>
                    <a:lnB w="38100" cap="flat" cmpd="sng" algn="ctr">
                      <a:solidFill>
                        <a:schemeClr val="bg1">
                          <a:lumMod val="90000"/>
                        </a:schemeClr>
                      </a:solidFill>
                      <a:prstDash val="solid"/>
                      <a:round/>
                      <a:headEnd type="none" w="med" len="med"/>
                      <a:tailEnd type="none" w="med" len="med"/>
                    </a:lnB>
                  </a:tcPr>
                </a:tc>
                <a:tc>
                  <a:txBody>
                    <a:bodyPr/>
                    <a:lstStyle/>
                    <a:p>
                      <a:pPr algn="ctr"/>
                      <a:r>
                        <a:rPr lang="en-US" dirty="0"/>
                        <a:t>127</a:t>
                      </a:r>
                    </a:p>
                  </a:txBody>
                  <a:tcPr>
                    <a:lnL w="38100" cap="flat" cmpd="sng" algn="ctr">
                      <a:solidFill>
                        <a:schemeClr val="bg1">
                          <a:lumMod val="90000"/>
                        </a:schemeClr>
                      </a:solidFill>
                      <a:prstDash val="solid"/>
                      <a:round/>
                      <a:headEnd type="none" w="med" len="med"/>
                      <a:tailEnd type="none" w="med" len="med"/>
                    </a:lnL>
                    <a:lnT w="38100" cap="flat" cmpd="sng" algn="ctr">
                      <a:solidFill>
                        <a:schemeClr val="bg1">
                          <a:lumMod val="90000"/>
                        </a:schemeClr>
                      </a:solidFill>
                      <a:prstDash val="solid"/>
                      <a:round/>
                      <a:headEnd type="none" w="med" len="med"/>
                      <a:tailEnd type="none" w="med" len="med"/>
                    </a:lnT>
                    <a:lnB w="38100" cap="flat" cmpd="sng" algn="ctr">
                      <a:solidFill>
                        <a:schemeClr val="bg1">
                          <a:lumMod val="90000"/>
                        </a:schemeClr>
                      </a:solidFill>
                      <a:prstDash val="solid"/>
                      <a:round/>
                      <a:headEnd type="none" w="med" len="med"/>
                      <a:tailEnd type="none" w="med" len="med"/>
                    </a:lnB>
                  </a:tcPr>
                </a:tc>
                <a:extLst>
                  <a:ext uri="{0D108BD9-81ED-4DB2-BD59-A6C34878D82A}">
                    <a16:rowId xmlns:a16="http://schemas.microsoft.com/office/drawing/2014/main" val="3781134721"/>
                  </a:ext>
                </a:extLst>
              </a:tr>
              <a:tr h="370840">
                <a:tc>
                  <a:txBody>
                    <a:bodyPr/>
                    <a:lstStyle/>
                    <a:p>
                      <a:pPr algn="r"/>
                      <a:r>
                        <a:rPr lang="en-US" dirty="0"/>
                        <a:t>C</a:t>
                      </a:r>
                    </a:p>
                  </a:txBody>
                  <a:tcPr>
                    <a:lnR w="38100" cap="flat" cmpd="sng" algn="ctr">
                      <a:solidFill>
                        <a:schemeClr val="bg1">
                          <a:lumMod val="90000"/>
                        </a:schemeClr>
                      </a:solidFill>
                      <a:prstDash val="solid"/>
                      <a:round/>
                      <a:headEnd type="none" w="med" len="med"/>
                      <a:tailEnd type="none" w="med" len="med"/>
                    </a:lnR>
                    <a:lnT w="38100" cap="flat" cmpd="sng" algn="ctr">
                      <a:solidFill>
                        <a:schemeClr val="bg1">
                          <a:lumMod val="90000"/>
                        </a:schemeClr>
                      </a:solidFill>
                      <a:prstDash val="solid"/>
                      <a:round/>
                      <a:headEnd type="none" w="med" len="med"/>
                      <a:tailEnd type="none" w="med" len="med"/>
                    </a:lnT>
                    <a:lnB w="38100" cap="flat" cmpd="sng" algn="ctr">
                      <a:solidFill>
                        <a:schemeClr val="bg1">
                          <a:lumMod val="90000"/>
                        </a:schemeClr>
                      </a:solidFill>
                      <a:prstDash val="solid"/>
                      <a:round/>
                      <a:headEnd type="none" w="med" len="med"/>
                      <a:tailEnd type="none" w="med" len="med"/>
                    </a:lnB>
                  </a:tcPr>
                </a:tc>
                <a:tc>
                  <a:txBody>
                    <a:bodyPr/>
                    <a:lstStyle/>
                    <a:p>
                      <a:pPr algn="ctr"/>
                      <a:r>
                        <a:rPr lang="en-US" dirty="0"/>
                        <a:t>89</a:t>
                      </a:r>
                    </a:p>
                  </a:txBody>
                  <a:tcPr>
                    <a:lnL w="38100" cap="flat" cmpd="sng" algn="ctr">
                      <a:solidFill>
                        <a:schemeClr val="bg1">
                          <a:lumMod val="90000"/>
                        </a:schemeClr>
                      </a:solidFill>
                      <a:prstDash val="solid"/>
                      <a:round/>
                      <a:headEnd type="none" w="med" len="med"/>
                      <a:tailEnd type="none" w="med" len="med"/>
                    </a:lnL>
                    <a:lnR w="38100" cap="flat" cmpd="sng" algn="ctr">
                      <a:solidFill>
                        <a:schemeClr val="bg1">
                          <a:lumMod val="90000"/>
                        </a:schemeClr>
                      </a:solidFill>
                      <a:prstDash val="solid"/>
                      <a:round/>
                      <a:headEnd type="none" w="med" len="med"/>
                      <a:tailEnd type="none" w="med" len="med"/>
                    </a:lnR>
                    <a:lnT w="38100" cap="flat" cmpd="sng" algn="ctr">
                      <a:solidFill>
                        <a:schemeClr val="bg1">
                          <a:lumMod val="90000"/>
                        </a:schemeClr>
                      </a:solidFill>
                      <a:prstDash val="solid"/>
                      <a:round/>
                      <a:headEnd type="none" w="med" len="med"/>
                      <a:tailEnd type="none" w="med" len="med"/>
                    </a:lnT>
                    <a:lnB w="38100" cap="flat" cmpd="sng" algn="ctr">
                      <a:solidFill>
                        <a:schemeClr val="bg1">
                          <a:lumMod val="90000"/>
                        </a:schemeClr>
                      </a:solidFill>
                      <a:prstDash val="solid"/>
                      <a:round/>
                      <a:headEnd type="none" w="med" len="med"/>
                      <a:tailEnd type="none" w="med" len="med"/>
                    </a:lnB>
                  </a:tcPr>
                </a:tc>
                <a:tc>
                  <a:txBody>
                    <a:bodyPr/>
                    <a:lstStyle/>
                    <a:p>
                      <a:pPr algn="ctr"/>
                      <a:r>
                        <a:rPr lang="en-US" dirty="0"/>
                        <a:t>122</a:t>
                      </a:r>
                    </a:p>
                  </a:txBody>
                  <a:tcPr>
                    <a:lnL w="38100" cap="flat" cmpd="sng" algn="ctr">
                      <a:solidFill>
                        <a:schemeClr val="bg1">
                          <a:lumMod val="90000"/>
                        </a:schemeClr>
                      </a:solidFill>
                      <a:prstDash val="solid"/>
                      <a:round/>
                      <a:headEnd type="none" w="med" len="med"/>
                      <a:tailEnd type="none" w="med" len="med"/>
                    </a:lnL>
                    <a:lnR w="38100" cap="flat" cmpd="sng" algn="ctr">
                      <a:solidFill>
                        <a:schemeClr val="bg1">
                          <a:lumMod val="90000"/>
                        </a:schemeClr>
                      </a:solidFill>
                      <a:prstDash val="solid"/>
                      <a:round/>
                      <a:headEnd type="none" w="med" len="med"/>
                      <a:tailEnd type="none" w="med" len="med"/>
                    </a:lnR>
                    <a:lnT w="38100" cap="flat" cmpd="sng" algn="ctr">
                      <a:solidFill>
                        <a:schemeClr val="bg1">
                          <a:lumMod val="90000"/>
                        </a:schemeClr>
                      </a:solidFill>
                      <a:prstDash val="solid"/>
                      <a:round/>
                      <a:headEnd type="none" w="med" len="med"/>
                      <a:tailEnd type="none" w="med" len="med"/>
                    </a:lnT>
                    <a:lnB w="38100" cap="flat" cmpd="sng" algn="ctr">
                      <a:solidFill>
                        <a:schemeClr val="bg1">
                          <a:lumMod val="90000"/>
                        </a:schemeClr>
                      </a:solidFill>
                      <a:prstDash val="solid"/>
                      <a:round/>
                      <a:headEnd type="none" w="med" len="med"/>
                      <a:tailEnd type="none" w="med" len="med"/>
                    </a:lnB>
                  </a:tcPr>
                </a:tc>
                <a:tc>
                  <a:txBody>
                    <a:bodyPr/>
                    <a:lstStyle/>
                    <a:p>
                      <a:pPr algn="ctr"/>
                      <a:r>
                        <a:rPr lang="en-US" dirty="0"/>
                        <a:t>107</a:t>
                      </a:r>
                    </a:p>
                  </a:txBody>
                  <a:tcPr>
                    <a:lnL w="38100" cap="flat" cmpd="sng" algn="ctr">
                      <a:solidFill>
                        <a:schemeClr val="bg1">
                          <a:lumMod val="90000"/>
                        </a:schemeClr>
                      </a:solidFill>
                      <a:prstDash val="solid"/>
                      <a:round/>
                      <a:headEnd type="none" w="med" len="med"/>
                      <a:tailEnd type="none" w="med" len="med"/>
                    </a:lnL>
                    <a:lnT w="38100" cap="flat" cmpd="sng" algn="ctr">
                      <a:solidFill>
                        <a:schemeClr val="bg1">
                          <a:lumMod val="90000"/>
                        </a:schemeClr>
                      </a:solidFill>
                      <a:prstDash val="solid"/>
                      <a:round/>
                      <a:headEnd type="none" w="med" len="med"/>
                      <a:tailEnd type="none" w="med" len="med"/>
                    </a:lnT>
                    <a:lnB w="38100" cap="flat" cmpd="sng" algn="ctr">
                      <a:solidFill>
                        <a:schemeClr val="bg1">
                          <a:lumMod val="90000"/>
                        </a:schemeClr>
                      </a:solidFill>
                      <a:prstDash val="solid"/>
                      <a:round/>
                      <a:headEnd type="none" w="med" len="med"/>
                      <a:tailEnd type="none" w="med" len="med"/>
                    </a:lnB>
                  </a:tcPr>
                </a:tc>
                <a:extLst>
                  <a:ext uri="{0D108BD9-81ED-4DB2-BD59-A6C34878D82A}">
                    <a16:rowId xmlns:a16="http://schemas.microsoft.com/office/drawing/2014/main" val="3177692859"/>
                  </a:ext>
                </a:extLst>
              </a:tr>
              <a:tr h="370840">
                <a:tc>
                  <a:txBody>
                    <a:bodyPr/>
                    <a:lstStyle/>
                    <a:p>
                      <a:pPr algn="r"/>
                      <a:r>
                        <a:rPr lang="en-US" dirty="0"/>
                        <a:t>D</a:t>
                      </a:r>
                    </a:p>
                  </a:txBody>
                  <a:tcPr>
                    <a:lnR w="38100" cap="flat" cmpd="sng" algn="ctr">
                      <a:solidFill>
                        <a:schemeClr val="bg1">
                          <a:lumMod val="90000"/>
                        </a:schemeClr>
                      </a:solidFill>
                      <a:prstDash val="solid"/>
                      <a:round/>
                      <a:headEnd type="none" w="med" len="med"/>
                      <a:tailEnd type="none" w="med" len="med"/>
                    </a:lnR>
                    <a:lnT w="38100" cap="flat" cmpd="sng" algn="ctr">
                      <a:solidFill>
                        <a:schemeClr val="bg1">
                          <a:lumMod val="90000"/>
                        </a:schemeClr>
                      </a:solidFill>
                      <a:prstDash val="solid"/>
                      <a:round/>
                      <a:headEnd type="none" w="med" len="med"/>
                      <a:tailEnd type="none" w="med" len="med"/>
                    </a:lnT>
                  </a:tcPr>
                </a:tc>
                <a:tc>
                  <a:txBody>
                    <a:bodyPr/>
                    <a:lstStyle/>
                    <a:p>
                      <a:pPr algn="ctr"/>
                      <a:r>
                        <a:rPr lang="en-US" dirty="0"/>
                        <a:t>90</a:t>
                      </a:r>
                    </a:p>
                  </a:txBody>
                  <a:tcPr>
                    <a:lnL w="38100" cap="flat" cmpd="sng" algn="ctr">
                      <a:solidFill>
                        <a:schemeClr val="bg1">
                          <a:lumMod val="90000"/>
                        </a:schemeClr>
                      </a:solidFill>
                      <a:prstDash val="solid"/>
                      <a:round/>
                      <a:headEnd type="none" w="med" len="med"/>
                      <a:tailEnd type="none" w="med" len="med"/>
                    </a:lnL>
                    <a:lnR w="38100" cap="flat" cmpd="sng" algn="ctr">
                      <a:solidFill>
                        <a:schemeClr val="bg1">
                          <a:lumMod val="90000"/>
                        </a:schemeClr>
                      </a:solidFill>
                      <a:prstDash val="solid"/>
                      <a:round/>
                      <a:headEnd type="none" w="med" len="med"/>
                      <a:tailEnd type="none" w="med" len="med"/>
                    </a:lnR>
                    <a:lnT w="38100" cap="flat" cmpd="sng" algn="ctr">
                      <a:solidFill>
                        <a:schemeClr val="bg1">
                          <a:lumMod val="90000"/>
                        </a:schemeClr>
                      </a:solidFill>
                      <a:prstDash val="solid"/>
                      <a:round/>
                      <a:headEnd type="none" w="med" len="med"/>
                      <a:tailEnd type="none" w="med" len="med"/>
                    </a:lnT>
                  </a:tcPr>
                </a:tc>
                <a:tc>
                  <a:txBody>
                    <a:bodyPr/>
                    <a:lstStyle/>
                    <a:p>
                      <a:pPr algn="ctr"/>
                      <a:r>
                        <a:rPr lang="en-US" dirty="0"/>
                        <a:t>129</a:t>
                      </a:r>
                    </a:p>
                  </a:txBody>
                  <a:tcPr>
                    <a:lnL w="38100" cap="flat" cmpd="sng" algn="ctr">
                      <a:solidFill>
                        <a:schemeClr val="bg1">
                          <a:lumMod val="90000"/>
                        </a:schemeClr>
                      </a:solidFill>
                      <a:prstDash val="solid"/>
                      <a:round/>
                      <a:headEnd type="none" w="med" len="med"/>
                      <a:tailEnd type="none" w="med" len="med"/>
                    </a:lnL>
                    <a:lnR w="38100" cap="flat" cmpd="sng" algn="ctr">
                      <a:solidFill>
                        <a:schemeClr val="bg1">
                          <a:lumMod val="90000"/>
                        </a:schemeClr>
                      </a:solidFill>
                      <a:prstDash val="solid"/>
                      <a:round/>
                      <a:headEnd type="none" w="med" len="med"/>
                      <a:tailEnd type="none" w="med" len="med"/>
                    </a:lnR>
                    <a:lnT w="38100" cap="flat" cmpd="sng" algn="ctr">
                      <a:solidFill>
                        <a:schemeClr val="bg1">
                          <a:lumMod val="90000"/>
                        </a:schemeClr>
                      </a:solidFill>
                      <a:prstDash val="solid"/>
                      <a:round/>
                      <a:headEnd type="none" w="med" len="med"/>
                      <a:tailEnd type="none" w="med" len="med"/>
                    </a:lnT>
                  </a:tcPr>
                </a:tc>
                <a:tc>
                  <a:txBody>
                    <a:bodyPr/>
                    <a:lstStyle/>
                    <a:p>
                      <a:pPr algn="ctr"/>
                      <a:r>
                        <a:rPr lang="en-US" dirty="0"/>
                        <a:t>118</a:t>
                      </a:r>
                    </a:p>
                  </a:txBody>
                  <a:tcPr>
                    <a:lnL w="38100" cap="flat" cmpd="sng" algn="ctr">
                      <a:solidFill>
                        <a:schemeClr val="bg1">
                          <a:lumMod val="90000"/>
                        </a:schemeClr>
                      </a:solidFill>
                      <a:prstDash val="solid"/>
                      <a:round/>
                      <a:headEnd type="none" w="med" len="med"/>
                      <a:tailEnd type="none" w="med" len="med"/>
                    </a:lnL>
                    <a:lnT w="38100" cap="flat" cmpd="sng" algn="ctr">
                      <a:solidFill>
                        <a:schemeClr val="bg1">
                          <a:lumMod val="90000"/>
                        </a:schemeClr>
                      </a:solidFill>
                      <a:prstDash val="solid"/>
                      <a:round/>
                      <a:headEnd type="none" w="med" len="med"/>
                      <a:tailEnd type="none" w="med" len="med"/>
                    </a:lnT>
                  </a:tcPr>
                </a:tc>
                <a:extLst>
                  <a:ext uri="{0D108BD9-81ED-4DB2-BD59-A6C34878D82A}">
                    <a16:rowId xmlns:a16="http://schemas.microsoft.com/office/drawing/2014/main" val="688410819"/>
                  </a:ext>
                </a:extLst>
              </a:tr>
            </a:tbl>
          </a:graphicData>
        </a:graphic>
      </p:graphicFrame>
      <p:sp>
        <p:nvSpPr>
          <p:cNvPr id="6" name="TextBox 5">
            <a:extLst>
              <a:ext uri="{FF2B5EF4-FFF2-40B4-BE49-F238E27FC236}">
                <a16:creationId xmlns:a16="http://schemas.microsoft.com/office/drawing/2014/main" id="{25A5C8C2-1334-4D4E-BF03-4544356D8305}"/>
              </a:ext>
            </a:extLst>
          </p:cNvPr>
          <p:cNvSpPr txBox="1"/>
          <p:nvPr/>
        </p:nvSpPr>
        <p:spPr>
          <a:xfrm>
            <a:off x="1244600" y="3416300"/>
            <a:ext cx="7772400" cy="461665"/>
          </a:xfrm>
          <a:prstGeom prst="rect">
            <a:avLst/>
          </a:prstGeom>
          <a:noFill/>
        </p:spPr>
        <p:txBody>
          <a:bodyPr wrap="square" rtlCol="0">
            <a:spAutoFit/>
          </a:bodyPr>
          <a:lstStyle/>
          <a:p>
            <a:r>
              <a:rPr lang="en-US" dirty="0"/>
              <a:t>Average time to close deal (days)</a:t>
            </a:r>
          </a:p>
        </p:txBody>
      </p:sp>
    </p:spTree>
    <p:extLst>
      <p:ext uri="{BB962C8B-B14F-4D97-AF65-F5344CB8AC3E}">
        <p14:creationId xmlns:p14="http://schemas.microsoft.com/office/powerpoint/2010/main" val="30378970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EE547-CBC9-BE4F-81D0-9F2AA7BAC351}"/>
              </a:ext>
            </a:extLst>
          </p:cNvPr>
          <p:cNvSpPr>
            <a:spLocks noGrp="1"/>
          </p:cNvSpPr>
          <p:nvPr>
            <p:ph type="title"/>
          </p:nvPr>
        </p:nvSpPr>
        <p:spPr/>
        <p:txBody>
          <a:bodyPr/>
          <a:lstStyle/>
          <a:p>
            <a:r>
              <a:rPr lang="en-US" dirty="0"/>
              <a:t>Homework</a:t>
            </a:r>
          </a:p>
        </p:txBody>
      </p:sp>
    </p:spTree>
    <p:extLst>
      <p:ext uri="{BB962C8B-B14F-4D97-AF65-F5344CB8AC3E}">
        <p14:creationId xmlns:p14="http://schemas.microsoft.com/office/powerpoint/2010/main" val="8544252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7DB23-A423-1E47-8912-7DC9170974E7}"/>
              </a:ext>
            </a:extLst>
          </p:cNvPr>
          <p:cNvSpPr>
            <a:spLocks noGrp="1"/>
          </p:cNvSpPr>
          <p:nvPr>
            <p:ph type="title"/>
          </p:nvPr>
        </p:nvSpPr>
        <p:spPr/>
        <p:txBody>
          <a:bodyPr/>
          <a:lstStyle/>
          <a:p>
            <a:r>
              <a:rPr lang="en-US" dirty="0"/>
              <a:t>Homework #1</a:t>
            </a:r>
          </a:p>
        </p:txBody>
      </p:sp>
      <p:sp>
        <p:nvSpPr>
          <p:cNvPr id="3" name="Content Placeholder 2">
            <a:extLst>
              <a:ext uri="{FF2B5EF4-FFF2-40B4-BE49-F238E27FC236}">
                <a16:creationId xmlns:a16="http://schemas.microsoft.com/office/drawing/2014/main" id="{FB120D46-1F2B-1E42-ADED-901B0902A968}"/>
              </a:ext>
            </a:extLst>
          </p:cNvPr>
          <p:cNvSpPr>
            <a:spLocks noGrp="1"/>
          </p:cNvSpPr>
          <p:nvPr>
            <p:ph idx="1"/>
          </p:nvPr>
        </p:nvSpPr>
        <p:spPr/>
        <p:txBody>
          <a:bodyPr/>
          <a:lstStyle/>
          <a:p>
            <a:pPr marL="285750" indent="-285750">
              <a:buFont typeface="Arial" panose="020B0604020202020204" pitchFamily="34" charset="0"/>
              <a:buChar char="•"/>
            </a:pPr>
            <a:r>
              <a:rPr lang="en-US" dirty="0"/>
              <a:t>Read this article: </a:t>
            </a:r>
            <a:r>
              <a:rPr lang="en-US" dirty="0">
                <a:hlinkClick r:id="rId2"/>
              </a:rPr>
              <a:t>https://www.deseret.com/indepth/2020/9/11/21430729/utah-utes-furlough-whittingham-krystkowiak-ncaa-football-coronavirus-college-sports-covid</a:t>
            </a:r>
            <a:r>
              <a:rPr lang="en-US" dirty="0"/>
              <a:t> </a:t>
            </a:r>
          </a:p>
          <a:p>
            <a:pPr marL="285750" indent="-285750">
              <a:buFont typeface="Arial" panose="020B0604020202020204" pitchFamily="34" charset="0"/>
              <a:buChar char="•"/>
            </a:pPr>
            <a:r>
              <a:rPr lang="en-US" dirty="0"/>
              <a:t>Create a data visualization that could be used in the article to help the story. Feel free to use alternate data sources. A couple good ones include:</a:t>
            </a:r>
          </a:p>
          <a:p>
            <a:pPr marL="745056" lvl="1" indent="-285750">
              <a:buFont typeface="Arial" panose="020B0604020202020204" pitchFamily="34" charset="0"/>
              <a:buChar char="•"/>
            </a:pPr>
            <a:r>
              <a:rPr lang="en-US" dirty="0">
                <a:hlinkClick r:id="rId3"/>
              </a:rPr>
              <a:t>https://transparent.utah.gov/emp.php</a:t>
            </a:r>
            <a:endParaRPr lang="en-US" dirty="0"/>
          </a:p>
          <a:p>
            <a:pPr marL="745056" lvl="1" indent="-285750">
              <a:buFont typeface="Arial" panose="020B0604020202020204" pitchFamily="34" charset="0"/>
              <a:buChar char="•"/>
            </a:pPr>
            <a:r>
              <a:rPr lang="en-US" dirty="0">
                <a:hlinkClick r:id="rId4"/>
              </a:rPr>
              <a:t>https://utahutes.com/sports/2016/6/10/school-bio-budget-fiscal-year-2016-html.aspx</a:t>
            </a:r>
            <a:endParaRPr lang="en-US" dirty="0"/>
          </a:p>
          <a:p>
            <a:pPr lvl="1" indent="0">
              <a:buNone/>
            </a:pPr>
            <a:endParaRPr lang="en-US" dirty="0"/>
          </a:p>
        </p:txBody>
      </p:sp>
      <p:sp>
        <p:nvSpPr>
          <p:cNvPr id="4" name="Slide Number Placeholder 3">
            <a:extLst>
              <a:ext uri="{FF2B5EF4-FFF2-40B4-BE49-F238E27FC236}">
                <a16:creationId xmlns:a16="http://schemas.microsoft.com/office/drawing/2014/main" id="{BCCFF5C7-9553-784A-BCE8-369318E1C2D6}"/>
              </a:ext>
            </a:extLst>
          </p:cNvPr>
          <p:cNvSpPr>
            <a:spLocks noGrp="1"/>
          </p:cNvSpPr>
          <p:nvPr>
            <p:ph type="sldNum" sz="quarter" idx="10"/>
          </p:nvPr>
        </p:nvSpPr>
        <p:spPr/>
        <p:txBody>
          <a:bodyPr/>
          <a:lstStyle/>
          <a:p>
            <a:fld id="{C0D6EFB9-9230-4B7B-84CF-BF17657CE3F9}" type="slidenum">
              <a:rPr lang="en-US" smtClean="0"/>
              <a:t>72</a:t>
            </a:fld>
            <a:endParaRPr lang="en-US"/>
          </a:p>
        </p:txBody>
      </p:sp>
    </p:spTree>
    <p:extLst>
      <p:ext uri="{BB962C8B-B14F-4D97-AF65-F5344CB8AC3E}">
        <p14:creationId xmlns:p14="http://schemas.microsoft.com/office/powerpoint/2010/main" val="35536001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20501-4C59-4A4F-8986-28E74BFE61BA}"/>
              </a:ext>
            </a:extLst>
          </p:cNvPr>
          <p:cNvSpPr>
            <a:spLocks noGrp="1"/>
          </p:cNvSpPr>
          <p:nvPr>
            <p:ph type="title"/>
          </p:nvPr>
        </p:nvSpPr>
        <p:spPr/>
        <p:txBody>
          <a:bodyPr/>
          <a:lstStyle/>
          <a:p>
            <a:r>
              <a:rPr lang="en-US" dirty="0"/>
              <a:t>Homework #2 – Improve this visual</a:t>
            </a:r>
          </a:p>
        </p:txBody>
      </p:sp>
      <p:sp>
        <p:nvSpPr>
          <p:cNvPr id="4" name="Slide Number Placeholder 3">
            <a:extLst>
              <a:ext uri="{FF2B5EF4-FFF2-40B4-BE49-F238E27FC236}">
                <a16:creationId xmlns:a16="http://schemas.microsoft.com/office/drawing/2014/main" id="{8EEC9FC7-7D55-C443-99F8-3A86792D2E88}"/>
              </a:ext>
            </a:extLst>
          </p:cNvPr>
          <p:cNvSpPr>
            <a:spLocks noGrp="1"/>
          </p:cNvSpPr>
          <p:nvPr>
            <p:ph type="sldNum" sz="quarter" idx="10"/>
          </p:nvPr>
        </p:nvSpPr>
        <p:spPr/>
        <p:txBody>
          <a:bodyPr/>
          <a:lstStyle/>
          <a:p>
            <a:fld id="{C0D6EFB9-9230-4B7B-84CF-BF17657CE3F9}" type="slidenum">
              <a:rPr lang="en-US" smtClean="0"/>
              <a:t>73</a:t>
            </a:fld>
            <a:endParaRPr lang="en-US"/>
          </a:p>
        </p:txBody>
      </p:sp>
      <p:graphicFrame>
        <p:nvGraphicFramePr>
          <p:cNvPr id="10" name="Table 9">
            <a:extLst>
              <a:ext uri="{FF2B5EF4-FFF2-40B4-BE49-F238E27FC236}">
                <a16:creationId xmlns:a16="http://schemas.microsoft.com/office/drawing/2014/main" id="{858F3207-1405-E948-BC77-9DBACDF41CCD}"/>
              </a:ext>
            </a:extLst>
          </p:cNvPr>
          <p:cNvGraphicFramePr>
            <a:graphicFrameLocks noGrp="1"/>
          </p:cNvGraphicFramePr>
          <p:nvPr>
            <p:extLst>
              <p:ext uri="{D42A27DB-BD31-4B8C-83A1-F6EECF244321}">
                <p14:modId xmlns:p14="http://schemas.microsoft.com/office/powerpoint/2010/main" val="3401407723"/>
              </p:ext>
            </p:extLst>
          </p:nvPr>
        </p:nvGraphicFramePr>
        <p:xfrm>
          <a:off x="581989" y="1401592"/>
          <a:ext cx="11201402" cy="5212884"/>
        </p:xfrm>
        <a:graphic>
          <a:graphicData uri="http://schemas.openxmlformats.org/drawingml/2006/table">
            <a:tbl>
              <a:tblPr/>
              <a:tblGrid>
                <a:gridCol w="2141806">
                  <a:extLst>
                    <a:ext uri="{9D8B030D-6E8A-4147-A177-3AD203B41FA5}">
                      <a16:colId xmlns:a16="http://schemas.microsoft.com/office/drawing/2014/main" val="733156223"/>
                    </a:ext>
                  </a:extLst>
                </a:gridCol>
                <a:gridCol w="2264899">
                  <a:extLst>
                    <a:ext uri="{9D8B030D-6E8A-4147-A177-3AD203B41FA5}">
                      <a16:colId xmlns:a16="http://schemas.microsoft.com/office/drawing/2014/main" val="86361313"/>
                    </a:ext>
                  </a:extLst>
                </a:gridCol>
                <a:gridCol w="2264899">
                  <a:extLst>
                    <a:ext uri="{9D8B030D-6E8A-4147-A177-3AD203B41FA5}">
                      <a16:colId xmlns:a16="http://schemas.microsoft.com/office/drawing/2014/main" val="1826629564"/>
                    </a:ext>
                  </a:extLst>
                </a:gridCol>
                <a:gridCol w="2264899">
                  <a:extLst>
                    <a:ext uri="{9D8B030D-6E8A-4147-A177-3AD203B41FA5}">
                      <a16:colId xmlns:a16="http://schemas.microsoft.com/office/drawing/2014/main" val="149754101"/>
                    </a:ext>
                  </a:extLst>
                </a:gridCol>
                <a:gridCol w="2264899">
                  <a:extLst>
                    <a:ext uri="{9D8B030D-6E8A-4147-A177-3AD203B41FA5}">
                      <a16:colId xmlns:a16="http://schemas.microsoft.com/office/drawing/2014/main" val="528248825"/>
                    </a:ext>
                  </a:extLst>
                </a:gridCol>
              </a:tblGrid>
              <a:tr h="121228">
                <a:tc>
                  <a:txBody>
                    <a:bodyPr/>
                    <a:lstStyle/>
                    <a:p>
                      <a:pPr algn="l" fontAlgn="b"/>
                      <a:r>
                        <a:rPr lang="en-US" sz="1600" b="1" i="0" u="none" strike="noStrike">
                          <a:solidFill>
                            <a:srgbClr val="FFFFFF"/>
                          </a:solidFill>
                          <a:effectLst/>
                          <a:latin typeface="Calibri" panose="020F0502020204030204" pitchFamily="34" charset="0"/>
                        </a:rPr>
                        <a:t>Rank</a:t>
                      </a:r>
                    </a:p>
                  </a:txBody>
                  <a:tcPr marL="5864" marR="5864" marT="586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1600" b="1" i="0" u="none" strike="noStrike">
                          <a:solidFill>
                            <a:srgbClr val="FFFFFF"/>
                          </a:solidFill>
                          <a:effectLst/>
                          <a:latin typeface="Calibri" panose="020F0502020204030204" pitchFamily="34" charset="0"/>
                        </a:rPr>
                        <a:t>Q4 - 2018</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1600" b="1" i="0" u="none" strike="noStrike">
                          <a:solidFill>
                            <a:srgbClr val="FFFFFF"/>
                          </a:solidFill>
                          <a:effectLst/>
                          <a:latin typeface="Calibri" panose="020F0502020204030204" pitchFamily="34" charset="0"/>
                        </a:rPr>
                        <a:t>Q1 - 2019</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1600" b="1" i="0" u="none" strike="noStrike">
                          <a:solidFill>
                            <a:srgbClr val="FFFFFF"/>
                          </a:solidFill>
                          <a:effectLst/>
                          <a:latin typeface="Calibri" panose="020F0502020204030204" pitchFamily="34" charset="0"/>
                        </a:rPr>
                        <a:t>Q2 - 2019</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1600" b="1" i="0" u="none" strike="noStrike">
                          <a:solidFill>
                            <a:srgbClr val="FFFFFF"/>
                          </a:solidFill>
                          <a:effectLst/>
                          <a:latin typeface="Calibri" panose="020F0502020204030204" pitchFamily="34" charset="0"/>
                        </a:rPr>
                        <a:t>Q3 - 2019</a:t>
                      </a:r>
                    </a:p>
                  </a:txBody>
                  <a:tcPr marL="5864" marR="5864" marT="586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4056094863"/>
                  </a:ext>
                </a:extLst>
              </a:tr>
              <a:tr h="359106">
                <a:tc>
                  <a:txBody>
                    <a:bodyPr/>
                    <a:lstStyle/>
                    <a:p>
                      <a:pPr algn="r" fontAlgn="b"/>
                      <a:r>
                        <a:rPr lang="en-US" sz="1600" b="0" i="0" u="none" strike="noStrike" dirty="0">
                          <a:solidFill>
                            <a:srgbClr val="000000"/>
                          </a:solidFill>
                          <a:effectLst/>
                          <a:latin typeface="Calibri" panose="020F0502020204030204" pitchFamily="34" charset="0"/>
                        </a:rPr>
                        <a:t>1</a:t>
                      </a:r>
                    </a:p>
                  </a:txBody>
                  <a:tcPr marL="5864" marR="5864" marT="586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Zubair Terry - 7</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Rhia Montgomery - 1</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Robert Kirkpatrick - 0</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Janae Foley - 1</a:t>
                      </a:r>
                    </a:p>
                  </a:txBody>
                  <a:tcPr marL="5864" marR="5864" marT="586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4158187"/>
                  </a:ext>
                </a:extLst>
              </a:tr>
              <a:tr h="240167">
                <a:tc>
                  <a:txBody>
                    <a:bodyPr/>
                    <a:lstStyle/>
                    <a:p>
                      <a:pPr algn="r" fontAlgn="b"/>
                      <a:r>
                        <a:rPr lang="en-US" sz="1600" b="0" i="0" u="none" strike="noStrike" dirty="0">
                          <a:solidFill>
                            <a:srgbClr val="000000"/>
                          </a:solidFill>
                          <a:effectLst/>
                          <a:latin typeface="Calibri" panose="020F0502020204030204" pitchFamily="34" charset="0"/>
                        </a:rPr>
                        <a:t>2</a:t>
                      </a:r>
                    </a:p>
                  </a:txBody>
                  <a:tcPr marL="5864" marR="5864" marT="586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Alysia Hogan - 1</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Kenzo Yates - 0</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Zubair Terry - 6</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Zubair Terry - 18</a:t>
                      </a:r>
                    </a:p>
                  </a:txBody>
                  <a:tcPr marL="5864" marR="5864" marT="586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0855842"/>
                  </a:ext>
                </a:extLst>
              </a:tr>
              <a:tr h="240167">
                <a:tc>
                  <a:txBody>
                    <a:bodyPr/>
                    <a:lstStyle/>
                    <a:p>
                      <a:pPr algn="r" fontAlgn="b"/>
                      <a:r>
                        <a:rPr lang="en-US" sz="1600" b="0" i="0" u="none" strike="noStrike">
                          <a:solidFill>
                            <a:srgbClr val="000000"/>
                          </a:solidFill>
                          <a:effectLst/>
                          <a:latin typeface="Calibri" panose="020F0502020204030204" pitchFamily="34" charset="0"/>
                        </a:rPr>
                        <a:t>3</a:t>
                      </a:r>
                    </a:p>
                  </a:txBody>
                  <a:tcPr marL="5864" marR="5864" marT="586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Kenzo Yates - 5</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Zubair Terry - 6</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Darcey Olson - 0</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Colm Watts - 2</a:t>
                      </a:r>
                    </a:p>
                  </a:txBody>
                  <a:tcPr marL="5864" marR="5864" marT="586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1982912"/>
                  </a:ext>
                </a:extLst>
              </a:tr>
              <a:tr h="240167">
                <a:tc>
                  <a:txBody>
                    <a:bodyPr/>
                    <a:lstStyle/>
                    <a:p>
                      <a:pPr algn="r" fontAlgn="b"/>
                      <a:r>
                        <a:rPr lang="en-US" sz="1600" b="0" i="0" u="none" strike="noStrike">
                          <a:solidFill>
                            <a:srgbClr val="000000"/>
                          </a:solidFill>
                          <a:effectLst/>
                          <a:latin typeface="Calibri" panose="020F0502020204030204" pitchFamily="34" charset="0"/>
                        </a:rPr>
                        <a:t>4</a:t>
                      </a:r>
                    </a:p>
                  </a:txBody>
                  <a:tcPr marL="5864" marR="5864" marT="586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Kaiya Gonzalez - 0</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Colm Watts - 1</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Colm Watts - 2</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Ansh Mack - 1</a:t>
                      </a:r>
                    </a:p>
                  </a:txBody>
                  <a:tcPr marL="5864" marR="5864" marT="586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0349735"/>
                  </a:ext>
                </a:extLst>
              </a:tr>
              <a:tr h="240167">
                <a:tc>
                  <a:txBody>
                    <a:bodyPr/>
                    <a:lstStyle/>
                    <a:p>
                      <a:pPr algn="r" fontAlgn="b"/>
                      <a:r>
                        <a:rPr lang="en-US" sz="1600" b="0" i="0" u="none" strike="noStrike" dirty="0">
                          <a:solidFill>
                            <a:srgbClr val="000000"/>
                          </a:solidFill>
                          <a:effectLst/>
                          <a:latin typeface="Calibri" panose="020F0502020204030204" pitchFamily="34" charset="0"/>
                        </a:rPr>
                        <a:t>5</a:t>
                      </a:r>
                    </a:p>
                  </a:txBody>
                  <a:tcPr marL="5864" marR="5864" marT="586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Colm Watts - 4</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Annabelle Carroll - 2</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Kenzo Yates - 2</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Alysia Hogan - 0</a:t>
                      </a:r>
                    </a:p>
                  </a:txBody>
                  <a:tcPr marL="5864" marR="5864" marT="586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1696026"/>
                  </a:ext>
                </a:extLst>
              </a:tr>
              <a:tr h="240167">
                <a:tc>
                  <a:txBody>
                    <a:bodyPr/>
                    <a:lstStyle/>
                    <a:p>
                      <a:pPr algn="r" fontAlgn="b"/>
                      <a:r>
                        <a:rPr lang="en-US" sz="1600" b="0" i="0" u="none" strike="noStrike">
                          <a:solidFill>
                            <a:srgbClr val="000000"/>
                          </a:solidFill>
                          <a:effectLst/>
                          <a:latin typeface="Calibri" panose="020F0502020204030204" pitchFamily="34" charset="0"/>
                        </a:rPr>
                        <a:t>6</a:t>
                      </a:r>
                    </a:p>
                  </a:txBody>
                  <a:tcPr marL="5864" marR="5864" marT="586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Alina Bishop - 1</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Ansh Mack - 0</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Nora Lutz - 0</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Fox Coleman - 4</a:t>
                      </a:r>
                    </a:p>
                  </a:txBody>
                  <a:tcPr marL="5864" marR="5864" marT="586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4712002"/>
                  </a:ext>
                </a:extLst>
              </a:tr>
              <a:tr h="240167">
                <a:tc>
                  <a:txBody>
                    <a:bodyPr/>
                    <a:lstStyle/>
                    <a:p>
                      <a:pPr algn="r" fontAlgn="b"/>
                      <a:r>
                        <a:rPr lang="en-US" sz="1600" b="0" i="0" u="none" strike="noStrike" dirty="0">
                          <a:solidFill>
                            <a:srgbClr val="000000"/>
                          </a:solidFill>
                          <a:effectLst/>
                          <a:latin typeface="Calibri" panose="020F0502020204030204" pitchFamily="34" charset="0"/>
                        </a:rPr>
                        <a:t>7</a:t>
                      </a:r>
                    </a:p>
                  </a:txBody>
                  <a:tcPr marL="5864" marR="5864" marT="586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Fox Coleman - 0</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Fox Coleman - 7</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Aayan Greer - 3</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Aayan Greer - 1</a:t>
                      </a:r>
                    </a:p>
                  </a:txBody>
                  <a:tcPr marL="5864" marR="5864" marT="586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2287899"/>
                  </a:ext>
                </a:extLst>
              </a:tr>
              <a:tr h="240167">
                <a:tc>
                  <a:txBody>
                    <a:bodyPr/>
                    <a:lstStyle/>
                    <a:p>
                      <a:pPr algn="r" fontAlgn="b"/>
                      <a:r>
                        <a:rPr lang="en-US" sz="1600" b="0" i="0" u="none" strike="noStrike">
                          <a:solidFill>
                            <a:srgbClr val="000000"/>
                          </a:solidFill>
                          <a:effectLst/>
                          <a:latin typeface="Calibri" panose="020F0502020204030204" pitchFamily="34" charset="0"/>
                        </a:rPr>
                        <a:t>8</a:t>
                      </a:r>
                    </a:p>
                  </a:txBody>
                  <a:tcPr marL="5864" marR="5864" marT="586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Nora Lutz - 0</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Aayan Greer - 1</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Taylan Archer - 1</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Kenzo Yates - 2</a:t>
                      </a:r>
                    </a:p>
                  </a:txBody>
                  <a:tcPr marL="5864" marR="5864" marT="586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4677142"/>
                  </a:ext>
                </a:extLst>
              </a:tr>
              <a:tr h="240167">
                <a:tc>
                  <a:txBody>
                    <a:bodyPr/>
                    <a:lstStyle/>
                    <a:p>
                      <a:pPr algn="r" fontAlgn="b"/>
                      <a:r>
                        <a:rPr lang="en-US" sz="1600" b="0" i="0" u="none" strike="noStrike" dirty="0">
                          <a:solidFill>
                            <a:srgbClr val="000000"/>
                          </a:solidFill>
                          <a:effectLst/>
                          <a:latin typeface="Calibri" panose="020F0502020204030204" pitchFamily="34" charset="0"/>
                        </a:rPr>
                        <a:t>9</a:t>
                      </a:r>
                    </a:p>
                  </a:txBody>
                  <a:tcPr marL="5864" marR="5864" marT="586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Aayan Greer - 0</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Kaiya Gonzalez - 1</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Ailish Maguire - 0</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Faheem Lam - 0</a:t>
                      </a:r>
                    </a:p>
                  </a:txBody>
                  <a:tcPr marL="5864" marR="5864" marT="586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5270545"/>
                  </a:ext>
                </a:extLst>
              </a:tr>
              <a:tr h="359106">
                <a:tc>
                  <a:txBody>
                    <a:bodyPr/>
                    <a:lstStyle/>
                    <a:p>
                      <a:pPr algn="r" fontAlgn="b"/>
                      <a:r>
                        <a:rPr lang="en-US" sz="1600" b="0" i="0" u="none" strike="noStrike">
                          <a:solidFill>
                            <a:srgbClr val="000000"/>
                          </a:solidFill>
                          <a:effectLst/>
                          <a:latin typeface="Calibri" panose="020F0502020204030204" pitchFamily="34" charset="0"/>
                        </a:rPr>
                        <a:t>10</a:t>
                      </a:r>
                    </a:p>
                  </a:txBody>
                  <a:tcPr marL="5864" marR="5864" marT="586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Robert Kirkpatrick - 0</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Taylan Archer - 1</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Alysia Hogan - 0</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Taylan Archer - 4</a:t>
                      </a:r>
                    </a:p>
                  </a:txBody>
                  <a:tcPr marL="5864" marR="5864" marT="586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3296089"/>
                  </a:ext>
                </a:extLst>
              </a:tr>
              <a:tr h="240167">
                <a:tc>
                  <a:txBody>
                    <a:bodyPr/>
                    <a:lstStyle/>
                    <a:p>
                      <a:pPr algn="r" fontAlgn="b"/>
                      <a:r>
                        <a:rPr lang="en-US" sz="1600" b="0" i="0" u="none" strike="noStrike" dirty="0">
                          <a:solidFill>
                            <a:srgbClr val="000000"/>
                          </a:solidFill>
                          <a:effectLst/>
                          <a:latin typeface="Calibri" panose="020F0502020204030204" pitchFamily="34" charset="0"/>
                        </a:rPr>
                        <a:t>11</a:t>
                      </a:r>
                    </a:p>
                  </a:txBody>
                  <a:tcPr marL="5864" marR="5864" marT="586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Steffan Mann - 3</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Cohan Meza - 0</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Annabelle Carroll - 2</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Annabelle Carroll - 3</a:t>
                      </a:r>
                    </a:p>
                  </a:txBody>
                  <a:tcPr marL="5864" marR="5864" marT="586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8612837"/>
                  </a:ext>
                </a:extLst>
              </a:tr>
              <a:tr h="240167">
                <a:tc>
                  <a:txBody>
                    <a:bodyPr/>
                    <a:lstStyle/>
                    <a:p>
                      <a:pPr algn="r" fontAlgn="b"/>
                      <a:r>
                        <a:rPr lang="en-US" sz="1600" b="0" i="0" u="none" strike="noStrike" dirty="0">
                          <a:solidFill>
                            <a:srgbClr val="000000"/>
                          </a:solidFill>
                          <a:effectLst/>
                          <a:latin typeface="Calibri" panose="020F0502020204030204" pitchFamily="34" charset="0"/>
                        </a:rPr>
                        <a:t>12</a:t>
                      </a:r>
                    </a:p>
                  </a:txBody>
                  <a:tcPr marL="5864" marR="5864" marT="586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Janae Foley - 2</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Faheem Lam - 0</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Kaiya Gonzalez - 0</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Cohan Meza - 2</a:t>
                      </a:r>
                    </a:p>
                  </a:txBody>
                  <a:tcPr marL="5864" marR="5864" marT="586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6040785"/>
                  </a:ext>
                </a:extLst>
              </a:tr>
              <a:tr h="240167">
                <a:tc>
                  <a:txBody>
                    <a:bodyPr/>
                    <a:lstStyle/>
                    <a:p>
                      <a:pPr algn="r" fontAlgn="b"/>
                      <a:r>
                        <a:rPr lang="en-US" sz="1600" b="0" i="0" u="none" strike="noStrike">
                          <a:solidFill>
                            <a:srgbClr val="000000"/>
                          </a:solidFill>
                          <a:effectLst/>
                          <a:latin typeface="Calibri" panose="020F0502020204030204" pitchFamily="34" charset="0"/>
                        </a:rPr>
                        <a:t>13</a:t>
                      </a:r>
                    </a:p>
                  </a:txBody>
                  <a:tcPr marL="5864" marR="5864" marT="586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Faheem Lam - 1</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Cherise Quintero - 1</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Alina Bishop - 0</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Janae Foley - 1</a:t>
                      </a:r>
                    </a:p>
                  </a:txBody>
                  <a:tcPr marL="5864" marR="5864" marT="586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3944273"/>
                  </a:ext>
                </a:extLst>
              </a:tr>
              <a:tr h="240167">
                <a:tc>
                  <a:txBody>
                    <a:bodyPr/>
                    <a:lstStyle/>
                    <a:p>
                      <a:pPr algn="r" fontAlgn="b"/>
                      <a:r>
                        <a:rPr lang="en-US" sz="1600" b="0" i="0" u="none" strike="noStrike">
                          <a:solidFill>
                            <a:srgbClr val="000000"/>
                          </a:solidFill>
                          <a:effectLst/>
                          <a:latin typeface="Calibri" panose="020F0502020204030204" pitchFamily="34" charset="0"/>
                        </a:rPr>
                        <a:t>14</a:t>
                      </a:r>
                    </a:p>
                  </a:txBody>
                  <a:tcPr marL="5864" marR="5864" marT="586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Annabelle Carroll - 3</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Ailish Maguire - 0</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Faheem Lam - 0</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Gareth Lamb - 3</a:t>
                      </a:r>
                    </a:p>
                  </a:txBody>
                  <a:tcPr marL="5864" marR="5864" marT="586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2536501"/>
                  </a:ext>
                </a:extLst>
              </a:tr>
              <a:tr h="240167">
                <a:tc>
                  <a:txBody>
                    <a:bodyPr/>
                    <a:lstStyle/>
                    <a:p>
                      <a:pPr algn="r" fontAlgn="b"/>
                      <a:r>
                        <a:rPr lang="en-US" sz="1600" b="0" i="0" u="none" strike="noStrike" dirty="0">
                          <a:solidFill>
                            <a:srgbClr val="000000"/>
                          </a:solidFill>
                          <a:effectLst/>
                          <a:latin typeface="Calibri" panose="020F0502020204030204" pitchFamily="34" charset="0"/>
                        </a:rPr>
                        <a:t>15</a:t>
                      </a:r>
                    </a:p>
                  </a:txBody>
                  <a:tcPr marL="5864" marR="5864" marT="586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Darcey Olson - 1</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Petra Juarez - 1</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Chenai Stubbs - 2</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Cherise Quintero - 0</a:t>
                      </a:r>
                    </a:p>
                  </a:txBody>
                  <a:tcPr marL="5864" marR="5864" marT="586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7699159"/>
                  </a:ext>
                </a:extLst>
              </a:tr>
              <a:tr h="240167">
                <a:tc>
                  <a:txBody>
                    <a:bodyPr/>
                    <a:lstStyle/>
                    <a:p>
                      <a:pPr algn="r" fontAlgn="b"/>
                      <a:r>
                        <a:rPr lang="en-US" sz="1600" b="0" i="0" u="none" strike="noStrike">
                          <a:solidFill>
                            <a:srgbClr val="000000"/>
                          </a:solidFill>
                          <a:effectLst/>
                          <a:latin typeface="Calibri" panose="020F0502020204030204" pitchFamily="34" charset="0"/>
                        </a:rPr>
                        <a:t>16</a:t>
                      </a:r>
                    </a:p>
                  </a:txBody>
                  <a:tcPr marL="5864" marR="5864" marT="586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Cherise Quintero - 1</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Alysia Hogan - 0</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Cherise Quintero - 5</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Eben Briggs - 1</a:t>
                      </a:r>
                    </a:p>
                  </a:txBody>
                  <a:tcPr marL="5864" marR="5864" marT="586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9117869"/>
                  </a:ext>
                </a:extLst>
              </a:tr>
              <a:tr h="240167">
                <a:tc>
                  <a:txBody>
                    <a:bodyPr/>
                    <a:lstStyle/>
                    <a:p>
                      <a:pPr algn="r" fontAlgn="b"/>
                      <a:r>
                        <a:rPr lang="en-US" sz="1600" b="0" i="0" u="none" strike="noStrike">
                          <a:solidFill>
                            <a:srgbClr val="000000"/>
                          </a:solidFill>
                          <a:effectLst/>
                          <a:latin typeface="Calibri" panose="020F0502020204030204" pitchFamily="34" charset="0"/>
                        </a:rPr>
                        <a:t>17</a:t>
                      </a:r>
                    </a:p>
                  </a:txBody>
                  <a:tcPr marL="5864" marR="5864" marT="586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Taylan Archer - 4</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Janae Foley - 0</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Cohan Meza - 2</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Abdallah Reed - 4</a:t>
                      </a:r>
                    </a:p>
                  </a:txBody>
                  <a:tcPr marL="5864" marR="5864" marT="586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2040992"/>
                  </a:ext>
                </a:extLst>
              </a:tr>
              <a:tr h="240167">
                <a:tc>
                  <a:txBody>
                    <a:bodyPr/>
                    <a:lstStyle/>
                    <a:p>
                      <a:pPr algn="r" fontAlgn="b"/>
                      <a:r>
                        <a:rPr lang="en-US" sz="1600" b="0" i="0" u="none" strike="noStrike" dirty="0">
                          <a:solidFill>
                            <a:srgbClr val="000000"/>
                          </a:solidFill>
                          <a:effectLst/>
                          <a:latin typeface="Calibri" panose="020F0502020204030204" pitchFamily="34" charset="0"/>
                        </a:rPr>
                        <a:t>18</a:t>
                      </a:r>
                    </a:p>
                  </a:txBody>
                  <a:tcPr marL="5864" marR="5864" marT="586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Sultan Baldwin - 1</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Abdallah Reed - 0</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Petra Juarez - 0</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Kaiya Gonzalez - 0</a:t>
                      </a:r>
                    </a:p>
                  </a:txBody>
                  <a:tcPr marL="5864" marR="5864" marT="586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3381046"/>
                  </a:ext>
                </a:extLst>
              </a:tr>
              <a:tr h="240167">
                <a:tc>
                  <a:txBody>
                    <a:bodyPr/>
                    <a:lstStyle/>
                    <a:p>
                      <a:pPr algn="r" fontAlgn="b"/>
                      <a:r>
                        <a:rPr lang="en-US" sz="1600" b="0" i="0" u="none" strike="noStrike">
                          <a:solidFill>
                            <a:srgbClr val="000000"/>
                          </a:solidFill>
                          <a:effectLst/>
                          <a:latin typeface="Calibri" panose="020F0502020204030204" pitchFamily="34" charset="0"/>
                        </a:rPr>
                        <a:t>19</a:t>
                      </a:r>
                    </a:p>
                  </a:txBody>
                  <a:tcPr marL="5864" marR="5864" marT="586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Cohan Meza - 0</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err="1">
                          <a:solidFill>
                            <a:srgbClr val="000000"/>
                          </a:solidFill>
                          <a:effectLst/>
                          <a:latin typeface="Calibri" panose="020F0502020204030204" pitchFamily="34" charset="0"/>
                        </a:rPr>
                        <a:t>Chenai</a:t>
                      </a:r>
                      <a:r>
                        <a:rPr lang="en-US" sz="1600" b="0" i="0" u="none" strike="noStrike" dirty="0">
                          <a:solidFill>
                            <a:srgbClr val="000000"/>
                          </a:solidFill>
                          <a:effectLst/>
                          <a:latin typeface="Calibri" panose="020F0502020204030204" pitchFamily="34" charset="0"/>
                        </a:rPr>
                        <a:t> Stubbs - 2</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Greg Knowles - 5</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Nora Lutz - 2</a:t>
                      </a:r>
                    </a:p>
                  </a:txBody>
                  <a:tcPr marL="5864" marR="5864" marT="586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1294224"/>
                  </a:ext>
                </a:extLst>
              </a:tr>
            </a:tbl>
          </a:graphicData>
        </a:graphic>
      </p:graphicFrame>
      <p:sp>
        <p:nvSpPr>
          <p:cNvPr id="11" name="TextBox 10">
            <a:extLst>
              <a:ext uri="{FF2B5EF4-FFF2-40B4-BE49-F238E27FC236}">
                <a16:creationId xmlns:a16="http://schemas.microsoft.com/office/drawing/2014/main" id="{E2163D1D-E3B5-A541-9867-E792AC1E97EB}"/>
              </a:ext>
            </a:extLst>
          </p:cNvPr>
          <p:cNvSpPr txBox="1"/>
          <p:nvPr/>
        </p:nvSpPr>
        <p:spPr>
          <a:xfrm>
            <a:off x="565424" y="787000"/>
            <a:ext cx="7017249" cy="569387"/>
          </a:xfrm>
          <a:prstGeom prst="rect">
            <a:avLst/>
          </a:prstGeom>
          <a:noFill/>
        </p:spPr>
        <p:txBody>
          <a:bodyPr wrap="square" rtlCol="0">
            <a:spAutoFit/>
          </a:bodyPr>
          <a:lstStyle/>
          <a:p>
            <a:r>
              <a:rPr lang="en-US" sz="2000" dirty="0">
                <a:solidFill>
                  <a:schemeClr val="tx2">
                    <a:lumMod val="75000"/>
                  </a:schemeClr>
                </a:solidFill>
                <a:ea typeface="Qualtrics Grotesque Light" charset="0"/>
                <a:cs typeface="Qualtrics Grotesque Light" charset="0"/>
              </a:rPr>
              <a:t>Top 19 Reps Ranked by their Sales Each Quarter </a:t>
            </a:r>
          </a:p>
          <a:p>
            <a:r>
              <a:rPr lang="en-US" sz="1100" dirty="0">
                <a:solidFill>
                  <a:schemeClr val="tx2">
                    <a:lumMod val="75000"/>
                  </a:schemeClr>
                </a:solidFill>
                <a:ea typeface="Qualtrics Grotesque Light" charset="0"/>
                <a:cs typeface="Qualtrics Grotesque Light" charset="0"/>
              </a:rPr>
              <a:t>With the number of ”Bonus Point” projects sold</a:t>
            </a:r>
          </a:p>
        </p:txBody>
      </p:sp>
    </p:spTree>
    <p:extLst>
      <p:ext uri="{BB962C8B-B14F-4D97-AF65-F5344CB8AC3E}">
        <p14:creationId xmlns:p14="http://schemas.microsoft.com/office/powerpoint/2010/main" val="6541426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2CB4A-CFB8-424D-AC07-8CFA8A173D43}"/>
              </a:ext>
            </a:extLst>
          </p:cNvPr>
          <p:cNvSpPr>
            <a:spLocks noGrp="1"/>
          </p:cNvSpPr>
          <p:nvPr>
            <p:ph type="title"/>
          </p:nvPr>
        </p:nvSpPr>
        <p:spPr/>
        <p:txBody>
          <a:bodyPr/>
          <a:lstStyle/>
          <a:p>
            <a:r>
              <a:rPr lang="en-US" dirty="0"/>
              <a:t>Homework #3</a:t>
            </a:r>
          </a:p>
        </p:txBody>
      </p:sp>
      <p:sp>
        <p:nvSpPr>
          <p:cNvPr id="3" name="Content Placeholder 2">
            <a:extLst>
              <a:ext uri="{FF2B5EF4-FFF2-40B4-BE49-F238E27FC236}">
                <a16:creationId xmlns:a16="http://schemas.microsoft.com/office/drawing/2014/main" id="{8FEBCEFA-5873-E542-AE0C-45F23AC590A1}"/>
              </a:ext>
            </a:extLst>
          </p:cNvPr>
          <p:cNvSpPr>
            <a:spLocks noGrp="1"/>
          </p:cNvSpPr>
          <p:nvPr>
            <p:ph idx="1"/>
          </p:nvPr>
        </p:nvSpPr>
        <p:spPr/>
        <p:txBody>
          <a:bodyPr>
            <a:normAutofit lnSpcReduction="10000"/>
          </a:bodyPr>
          <a:lstStyle/>
          <a:p>
            <a:pPr marL="285750" indent="-285750">
              <a:buFont typeface="Arial" panose="020B0604020202020204" pitchFamily="34" charset="0"/>
              <a:buChar char="•"/>
            </a:pPr>
            <a:r>
              <a:rPr lang="en-US" dirty="0"/>
              <a:t>President Trump recently spoke with California’s Governor Newsom regarding the wildfires. Newsom said climate change exasperated the wildfires. Trump said disagreed and pointed to poor forestry management. Which is it?</a:t>
            </a:r>
          </a:p>
          <a:p>
            <a:pPr marL="285750" indent="-285750">
              <a:buFont typeface="Arial" panose="020B0604020202020204" pitchFamily="34" charset="0"/>
              <a:buChar char="•"/>
            </a:pPr>
            <a:r>
              <a:rPr lang="en-US" dirty="0"/>
              <a:t>You are working as an intern for a Utah senator who is considering both climate change and forestry management legislation, but both topics are lower priority to him. He wants to be better informed on the topic and asks you to look into it. He is expecting a 10 minute in-person briefing, but you know from experience that his schedule is crazy and that is likely to cancel – you may only get to send your presentation and hope he looks at it.</a:t>
            </a:r>
          </a:p>
          <a:p>
            <a:pPr marL="285750" indent="-285750">
              <a:buFont typeface="Arial" panose="020B0604020202020204" pitchFamily="34" charset="0"/>
              <a:buChar char="•"/>
            </a:pPr>
            <a:r>
              <a:rPr lang="en-US" dirty="0">
                <a:hlinkClick r:id="rId2"/>
              </a:rPr>
              <a:t>Attached</a:t>
            </a:r>
            <a:r>
              <a:rPr lang="en-US" dirty="0"/>
              <a:t> is a data set that includes the wildfires (over 300 acres) in California. Feel free to find other data sources as well.</a:t>
            </a:r>
          </a:p>
          <a:p>
            <a:pPr marL="285750" indent="-285750">
              <a:buFont typeface="Arial" panose="020B0604020202020204" pitchFamily="34" charset="0"/>
              <a:buChar char="•"/>
            </a:pPr>
            <a:r>
              <a:rPr lang="en-US" dirty="0"/>
              <a:t>Create a ~3 slide deck that answers the following questions:</a:t>
            </a:r>
          </a:p>
          <a:p>
            <a:pPr marL="745056" lvl="1" indent="-285750">
              <a:buFont typeface="Arial" panose="020B0604020202020204" pitchFamily="34" charset="0"/>
              <a:buChar char="•"/>
            </a:pPr>
            <a:r>
              <a:rPr lang="en-US" dirty="0"/>
              <a:t>What is the magnitude of wildfire growth? </a:t>
            </a:r>
          </a:p>
          <a:p>
            <a:pPr marL="745056" lvl="1" indent="-285750">
              <a:buFont typeface="Arial" panose="020B0604020202020204" pitchFamily="34" charset="0"/>
              <a:buChar char="•"/>
            </a:pPr>
            <a:r>
              <a:rPr lang="en-US" dirty="0"/>
              <a:t>What specifically has been causing wildfires/destruction in the past years?</a:t>
            </a:r>
          </a:p>
          <a:p>
            <a:pPr marL="745056" lvl="1" indent="-285750">
              <a:buFont typeface="Arial" panose="020B0604020202020204" pitchFamily="34" charset="0"/>
              <a:buChar char="•"/>
            </a:pPr>
            <a:r>
              <a:rPr lang="en-US" dirty="0"/>
              <a:t>Is climate change responsible for the increase in wildfires/destruction?</a:t>
            </a:r>
          </a:p>
          <a:p>
            <a:pPr marL="285750" indent="-285750">
              <a:buFont typeface="Arial" panose="020B0604020202020204" pitchFamily="34" charset="0"/>
              <a:buChar char="•"/>
            </a:pPr>
            <a:r>
              <a:rPr lang="en-US" dirty="0"/>
              <a:t>Considerations</a:t>
            </a:r>
          </a:p>
          <a:p>
            <a:pPr marL="745056" lvl="1" indent="-285750">
              <a:buFont typeface="Arial" panose="020B0604020202020204" pitchFamily="34" charset="0"/>
              <a:buChar char="•"/>
            </a:pPr>
            <a:r>
              <a:rPr lang="en-US" dirty="0"/>
              <a:t>Is this the best data set to use?</a:t>
            </a:r>
          </a:p>
          <a:p>
            <a:pPr marL="745056" lvl="1" indent="-285750">
              <a:buFont typeface="Arial" panose="020B0604020202020204" pitchFamily="34" charset="0"/>
              <a:buChar char="•"/>
            </a:pPr>
            <a:r>
              <a:rPr lang="en-US" dirty="0"/>
              <a:t>What other data might be useful? </a:t>
            </a:r>
          </a:p>
        </p:txBody>
      </p:sp>
      <p:sp>
        <p:nvSpPr>
          <p:cNvPr id="4" name="Slide Number Placeholder 3">
            <a:extLst>
              <a:ext uri="{FF2B5EF4-FFF2-40B4-BE49-F238E27FC236}">
                <a16:creationId xmlns:a16="http://schemas.microsoft.com/office/drawing/2014/main" id="{D289E1AD-410B-C74E-9AA7-89F023D494EF}"/>
              </a:ext>
            </a:extLst>
          </p:cNvPr>
          <p:cNvSpPr>
            <a:spLocks noGrp="1"/>
          </p:cNvSpPr>
          <p:nvPr>
            <p:ph type="sldNum" sz="quarter" idx="10"/>
          </p:nvPr>
        </p:nvSpPr>
        <p:spPr/>
        <p:txBody>
          <a:bodyPr/>
          <a:lstStyle/>
          <a:p>
            <a:fld id="{C0D6EFB9-9230-4B7B-84CF-BF17657CE3F9}" type="slidenum">
              <a:rPr lang="en-US" smtClean="0"/>
              <a:t>74</a:t>
            </a:fld>
            <a:endParaRPr lang="en-US"/>
          </a:p>
        </p:txBody>
      </p:sp>
      <p:sp>
        <p:nvSpPr>
          <p:cNvPr id="5" name="Footer Placeholder 4">
            <a:extLst>
              <a:ext uri="{FF2B5EF4-FFF2-40B4-BE49-F238E27FC236}">
                <a16:creationId xmlns:a16="http://schemas.microsoft.com/office/drawing/2014/main" id="{2A67AABB-E0DD-9444-BA72-FE0FB19A499C}"/>
              </a:ext>
            </a:extLst>
          </p:cNvPr>
          <p:cNvSpPr>
            <a:spLocks noGrp="1"/>
          </p:cNvSpPr>
          <p:nvPr>
            <p:ph type="ftr" sz="quarter" idx="3"/>
          </p:nvPr>
        </p:nvSpPr>
        <p:spPr/>
        <p:txBody>
          <a:bodyPr/>
          <a:lstStyle/>
          <a:p>
            <a:r>
              <a:rPr lang="en-US"/>
              <a:t>SOURCE:</a:t>
            </a:r>
            <a:endParaRPr lang="en-US" dirty="0"/>
          </a:p>
        </p:txBody>
      </p:sp>
    </p:spTree>
    <p:extLst>
      <p:ext uri="{BB962C8B-B14F-4D97-AF65-F5344CB8AC3E}">
        <p14:creationId xmlns:p14="http://schemas.microsoft.com/office/powerpoint/2010/main" val="702599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EC17E704-DA77-8648-BACA-D12E07F0A428}"/>
              </a:ext>
            </a:extLst>
          </p:cNvPr>
          <p:cNvGraphicFramePr>
            <a:graphicFrameLocks noGrp="1"/>
          </p:cNvGraphicFramePr>
          <p:nvPr>
            <p:ph idx="1"/>
          </p:nvPr>
        </p:nvGraphicFramePr>
        <p:xfrm>
          <a:off x="1847850" y="1115219"/>
          <a:ext cx="8496300" cy="4627563"/>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B480564F-F078-E848-8A15-A90FC465A1CD}"/>
              </a:ext>
            </a:extLst>
          </p:cNvPr>
          <p:cNvSpPr>
            <a:spLocks noGrp="1"/>
          </p:cNvSpPr>
          <p:nvPr>
            <p:ph type="sldNum" sz="quarter" idx="10"/>
          </p:nvPr>
        </p:nvSpPr>
        <p:spPr/>
        <p:txBody>
          <a:bodyPr/>
          <a:lstStyle/>
          <a:p>
            <a:fld id="{C0D6EFB9-9230-4B7B-84CF-BF17657CE3F9}" type="slidenum">
              <a:rPr lang="en-US" smtClean="0"/>
              <a:t>8</a:t>
            </a:fld>
            <a:endParaRPr lang="en-US"/>
          </a:p>
        </p:txBody>
      </p:sp>
      <p:sp>
        <p:nvSpPr>
          <p:cNvPr id="6" name="Title 1">
            <a:extLst>
              <a:ext uri="{FF2B5EF4-FFF2-40B4-BE49-F238E27FC236}">
                <a16:creationId xmlns:a16="http://schemas.microsoft.com/office/drawing/2014/main" id="{3EFB0EC9-FFF0-5247-BF95-13B47787AC6D}"/>
              </a:ext>
            </a:extLst>
          </p:cNvPr>
          <p:cNvSpPr>
            <a:spLocks noGrp="1"/>
          </p:cNvSpPr>
          <p:nvPr>
            <p:ph type="title"/>
          </p:nvPr>
        </p:nvSpPr>
        <p:spPr>
          <a:xfrm>
            <a:off x="431800" y="279967"/>
            <a:ext cx="11328829" cy="817561"/>
          </a:xfrm>
        </p:spPr>
        <p:txBody>
          <a:bodyPr/>
          <a:lstStyle/>
          <a:p>
            <a:r>
              <a:rPr lang="en-US" dirty="0"/>
              <a:t>Homework #2 Questions</a:t>
            </a:r>
          </a:p>
        </p:txBody>
      </p:sp>
    </p:spTree>
    <p:extLst>
      <p:ext uri="{BB962C8B-B14F-4D97-AF65-F5344CB8AC3E}">
        <p14:creationId xmlns:p14="http://schemas.microsoft.com/office/powerpoint/2010/main" val="3822586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1A672-FA56-0C40-AAFF-2AB8EF553222}"/>
              </a:ext>
            </a:extLst>
          </p:cNvPr>
          <p:cNvSpPr>
            <a:spLocks noGrp="1"/>
          </p:cNvSpPr>
          <p:nvPr>
            <p:ph type="title"/>
          </p:nvPr>
        </p:nvSpPr>
        <p:spPr/>
        <p:txBody>
          <a:bodyPr/>
          <a:lstStyle/>
          <a:p>
            <a:r>
              <a:rPr lang="en-US" dirty="0"/>
              <a:t>Elle-Rose had 2 standout quarters in Q3 and Q4 of 2019</a:t>
            </a:r>
          </a:p>
        </p:txBody>
      </p:sp>
      <p:sp>
        <p:nvSpPr>
          <p:cNvPr id="4" name="Slide Number Placeholder 3">
            <a:extLst>
              <a:ext uri="{FF2B5EF4-FFF2-40B4-BE49-F238E27FC236}">
                <a16:creationId xmlns:a16="http://schemas.microsoft.com/office/drawing/2014/main" id="{91A78D76-847B-7142-9466-1E997B10AF81}"/>
              </a:ext>
            </a:extLst>
          </p:cNvPr>
          <p:cNvSpPr>
            <a:spLocks noGrp="1"/>
          </p:cNvSpPr>
          <p:nvPr>
            <p:ph type="sldNum" sz="quarter" idx="10"/>
          </p:nvPr>
        </p:nvSpPr>
        <p:spPr/>
        <p:txBody>
          <a:bodyPr/>
          <a:lstStyle/>
          <a:p>
            <a:fld id="{C0D6EFB9-9230-4B7B-84CF-BF17657CE3F9}" type="slidenum">
              <a:rPr lang="en-US" smtClean="0"/>
              <a:t>9</a:t>
            </a:fld>
            <a:endParaRPr lang="en-US"/>
          </a:p>
        </p:txBody>
      </p:sp>
      <p:graphicFrame>
        <p:nvGraphicFramePr>
          <p:cNvPr id="5" name="Content Placeholder 4">
            <a:extLst>
              <a:ext uri="{FF2B5EF4-FFF2-40B4-BE49-F238E27FC236}">
                <a16:creationId xmlns:a16="http://schemas.microsoft.com/office/drawing/2014/main" id="{76C0F240-70FA-3248-BD84-9EED66C91432}"/>
              </a:ext>
            </a:extLst>
          </p:cNvPr>
          <p:cNvGraphicFramePr>
            <a:graphicFrameLocks noGrp="1"/>
          </p:cNvGraphicFramePr>
          <p:nvPr>
            <p:ph idx="1"/>
          </p:nvPr>
        </p:nvGraphicFramePr>
        <p:xfrm>
          <a:off x="431800" y="2273422"/>
          <a:ext cx="10769600" cy="4170363"/>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Connector 6">
            <a:extLst>
              <a:ext uri="{FF2B5EF4-FFF2-40B4-BE49-F238E27FC236}">
                <a16:creationId xmlns:a16="http://schemas.microsoft.com/office/drawing/2014/main" id="{E342F59E-D976-3D47-8A3A-EE19940E2AE4}"/>
              </a:ext>
            </a:extLst>
          </p:cNvPr>
          <p:cNvCxnSpPr>
            <a:cxnSpLocks/>
          </p:cNvCxnSpPr>
          <p:nvPr/>
        </p:nvCxnSpPr>
        <p:spPr>
          <a:xfrm>
            <a:off x="685800" y="5257800"/>
            <a:ext cx="10515600" cy="0"/>
          </a:xfrm>
          <a:prstGeom prst="line">
            <a:avLst/>
          </a:prstGeom>
          <a:ln w="38100">
            <a:solidFill>
              <a:schemeClr val="bg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CA494AF-D2BB-6644-A0F3-A3DC2990F2F0}"/>
              </a:ext>
            </a:extLst>
          </p:cNvPr>
          <p:cNvSpPr txBox="1"/>
          <p:nvPr/>
        </p:nvSpPr>
        <p:spPr>
          <a:xfrm>
            <a:off x="914400" y="1512465"/>
            <a:ext cx="7086600" cy="707886"/>
          </a:xfrm>
          <a:prstGeom prst="rect">
            <a:avLst/>
          </a:prstGeom>
          <a:noFill/>
        </p:spPr>
        <p:txBody>
          <a:bodyPr wrap="square" rtlCol="0">
            <a:spAutoFit/>
          </a:bodyPr>
          <a:lstStyle/>
          <a:p>
            <a:r>
              <a:rPr lang="en-US" dirty="0"/>
              <a:t>Top 10 Sales Reps Quarters</a:t>
            </a:r>
          </a:p>
          <a:p>
            <a:r>
              <a:rPr lang="en-US" sz="1600" dirty="0">
                <a:solidFill>
                  <a:schemeClr val="bg2"/>
                </a:solidFill>
              </a:rPr>
              <a:t>Q4-2018 to Q4-2019</a:t>
            </a:r>
          </a:p>
        </p:txBody>
      </p:sp>
    </p:spTree>
    <p:extLst>
      <p:ext uri="{BB962C8B-B14F-4D97-AF65-F5344CB8AC3E}">
        <p14:creationId xmlns:p14="http://schemas.microsoft.com/office/powerpoint/2010/main" val="613181553"/>
      </p:ext>
    </p:extLst>
  </p:cSld>
  <p:clrMapOvr>
    <a:masterClrMapping/>
  </p:clrMapOvr>
</p:sld>
</file>

<file path=ppt/theme/theme1.xml><?xml version="1.0" encoding="utf-8"?>
<a:theme xmlns:a="http://schemas.openxmlformats.org/drawingml/2006/main" name="2_Office Theme">
  <a:themeElements>
    <a:clrScheme name="Jeff's Blue and Gold">
      <a:dk1>
        <a:srgbClr val="5F5F5F"/>
      </a:dk1>
      <a:lt1>
        <a:srgbClr val="F8F8F8"/>
      </a:lt1>
      <a:dk2>
        <a:srgbClr val="292929"/>
      </a:dk2>
      <a:lt2>
        <a:srgbClr val="B2B2B2"/>
      </a:lt2>
      <a:accent1>
        <a:srgbClr val="4D4D4D"/>
      </a:accent1>
      <a:accent2>
        <a:srgbClr val="000099"/>
      </a:accent2>
      <a:accent3>
        <a:srgbClr val="DBD400"/>
      </a:accent3>
      <a:accent4>
        <a:srgbClr val="530093"/>
      </a:accent4>
      <a:accent5>
        <a:srgbClr val="DBA400"/>
      </a:accent5>
      <a:accent6>
        <a:srgbClr val="777777"/>
      </a:accent6>
      <a:hlink>
        <a:srgbClr val="0000EE"/>
      </a:hlink>
      <a:folHlink>
        <a:srgbClr val="551A8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E8E13485-39BB-6D44-A7B3-F8954A06E024}" vid="{C1617574-1BFE-0246-9F7B-D2AD901668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2_Office Theme</Template>
  <TotalTime>4445</TotalTime>
  <Words>2534</Words>
  <Application>Microsoft Macintosh PowerPoint</Application>
  <PresentationFormat>Widescreen</PresentationFormat>
  <Paragraphs>753</Paragraphs>
  <Slides>74</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74</vt:i4>
      </vt:variant>
    </vt:vector>
  </HeadingPairs>
  <TitlesOfParts>
    <vt:vector size="78" baseType="lpstr">
      <vt:lpstr>Arial</vt:lpstr>
      <vt:lpstr>Wingdings</vt:lpstr>
      <vt:lpstr>Calibri</vt:lpstr>
      <vt:lpstr>2_Office Theme</vt:lpstr>
      <vt:lpstr>Stat 495r – Presenting Data</vt:lpstr>
      <vt:lpstr>Data Viz #1</vt:lpstr>
      <vt:lpstr>Data Viz #2</vt:lpstr>
      <vt:lpstr>Data Viz #3</vt:lpstr>
      <vt:lpstr>Data Viz #4</vt:lpstr>
      <vt:lpstr>Book Club Time</vt:lpstr>
      <vt:lpstr>Homework #1 Questions</vt:lpstr>
      <vt:lpstr>Homework #2 Questions</vt:lpstr>
      <vt:lpstr>Elle-Rose had 2 standout quarters in Q3 and Q4 of 2019</vt:lpstr>
      <vt:lpstr>Homework 3 – Practice Making Visuals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Bar Charts</vt:lpstr>
      <vt:lpstr>Vertical bars are good for continuous data and negative y-values; horizontal bars are good for long x-value names, but bad for negative values</vt:lpstr>
      <vt:lpstr>Use horizontal labels, diagonal work in a pinch</vt:lpstr>
      <vt:lpstr>Space bars at 50% or 66% the bar width</vt:lpstr>
      <vt:lpstr>Use consistent colors</vt:lpstr>
      <vt:lpstr>Bar Chart Theory</vt:lpstr>
      <vt:lpstr>Start the y-axis at 0</vt:lpstr>
      <vt:lpstr>Use arrows to note if the bars extend off the chart</vt:lpstr>
      <vt:lpstr>Show broken bars when the y-axis minimum is not 0</vt:lpstr>
      <vt:lpstr>Pie Charts</vt:lpstr>
      <vt:lpstr>Pie Charts</vt:lpstr>
      <vt:lpstr>PowerPoint Presentation</vt:lpstr>
      <vt:lpstr>PowerPoint Presentation</vt:lpstr>
      <vt:lpstr>Pies are common and show the PART-TO-WHOLE relationship, but lack precision – use with few categories and when accuracy isn’t important</vt:lpstr>
      <vt:lpstr>Order slices clockwise starting at 12 o’clock largest to smallest or most important to least important</vt:lpstr>
      <vt:lpstr>Make sure all data adds up to 100%</vt:lpstr>
      <vt:lpstr>Visualize no more than 5 categories</vt:lpstr>
      <vt:lpstr>Don’t use multiple pie charts for comparison</vt:lpstr>
      <vt:lpstr>Use Harvey Balls for icons; make art by using polar coordinates; use gauges sparingly</vt:lpstr>
      <vt:lpstr>First slice angle exception is when using pies to support another, more important graph; exploding the slice for emphasis sparingly</vt:lpstr>
      <vt:lpstr>Line Charts</vt:lpstr>
      <vt:lpstr>Include a zero baseline if possible</vt:lpstr>
      <vt:lpstr>Use the right height</vt:lpstr>
      <vt:lpstr>Don’t plot more than 4 lines</vt:lpstr>
      <vt:lpstr>If using data markers, be bold</vt:lpstr>
      <vt:lpstr>Use solid lines only – no dots, dashes or patterns</vt:lpstr>
      <vt:lpstr>Label on the line (before, during or after), not in a legend</vt:lpstr>
      <vt:lpstr>Scatter Plots</vt:lpstr>
      <vt:lpstr>Center on the important data</vt:lpstr>
      <vt:lpstr>Use trendlines, but not more than 1</vt:lpstr>
      <vt:lpstr>Encode more variables – but not too many</vt:lpstr>
      <vt:lpstr>Tables</vt:lpstr>
      <vt:lpstr>Use colors lightly</vt:lpstr>
      <vt:lpstr>Be mindful of text alignments</vt:lpstr>
      <vt:lpstr>Be mindful of borders</vt:lpstr>
      <vt:lpstr>Add total rows and avoid too many rows</vt:lpstr>
      <vt:lpstr>Text</vt:lpstr>
      <vt:lpstr>Wordsmith to be concise and clear</vt:lpstr>
      <vt:lpstr>Use color and size for effect – but don’t overdo it</vt:lpstr>
      <vt:lpstr>Gestalt Principals</vt:lpstr>
      <vt:lpstr>Activity</vt:lpstr>
      <vt:lpstr>Draw it first!</vt:lpstr>
      <vt:lpstr>Draw it first!</vt:lpstr>
      <vt:lpstr>Homework</vt:lpstr>
      <vt:lpstr>Homework #1</vt:lpstr>
      <vt:lpstr>Homework #2 – Improve this visual</vt:lpstr>
      <vt:lpstr>Homework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 495r – Presenting Data</dc:title>
  <dc:creator>Jeff Parker</dc:creator>
  <cp:lastModifiedBy>Parker, Jeff</cp:lastModifiedBy>
  <cp:revision>47</cp:revision>
  <dcterms:created xsi:type="dcterms:W3CDTF">2020-09-11T02:48:58Z</dcterms:created>
  <dcterms:modified xsi:type="dcterms:W3CDTF">2020-09-17T04:16:38Z</dcterms:modified>
</cp:coreProperties>
</file>